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0" r:id="rId2"/>
    <p:sldId id="271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0C8CB4"/>
    <a:srgbClr val="CAE8D3"/>
    <a:srgbClr val="C52D2D"/>
    <a:srgbClr val="01D1CC"/>
    <a:srgbClr val="57411D"/>
    <a:srgbClr val="006600"/>
    <a:srgbClr val="DEDEDE"/>
    <a:srgbClr val="0AFEF8"/>
    <a:srgbClr val="D5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249" autoAdjust="0"/>
  </p:normalViewPr>
  <p:slideViewPr>
    <p:cSldViewPr>
      <p:cViewPr varScale="1">
        <p:scale>
          <a:sx n="60" d="100"/>
          <a:sy n="60" d="100"/>
        </p:scale>
        <p:origin x="6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388"/>
    </p:cViewPr>
  </p:sorterViewPr>
  <p:notesViewPr>
    <p:cSldViewPr>
      <p:cViewPr varScale="1">
        <p:scale>
          <a:sx n="50" d="100"/>
          <a:sy n="50" d="100"/>
        </p:scale>
        <p:origin x="2814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A60C48-2026-448D-8FC5-3DC5825B01D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9F86D8-15CA-48A1-BDA1-82DCDBB19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5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883B332-E92C-4D12-9D63-16FE5F1F88E8}" type="datetimeFigureOut">
              <a:rPr lang="en-US" smtClean="0"/>
              <a:t>9/13/2023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acher Powerpoint Background   PowerPoint Backgrounds for">
            <a:extLst>
              <a:ext uri="{FF2B5EF4-FFF2-40B4-BE49-F238E27FC236}">
                <a16:creationId xmlns:a16="http://schemas.microsoft.com/office/drawing/2014/main" id="{80ACC653-51B0-4417-8856-C50C54653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encil clipart. Free download transparent .PNG | Creazilla">
            <a:extLst>
              <a:ext uri="{FF2B5EF4-FFF2-40B4-BE49-F238E27FC236}">
                <a16:creationId xmlns:a16="http://schemas.microsoft.com/office/drawing/2014/main" id="{D988FF9F-B60A-45E0-A8EB-6505CFAB2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25489" flipH="1">
            <a:off x="5562959" y="896603"/>
            <a:ext cx="3072322" cy="187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D21186-874D-4C20-A796-E14EC6F6BC5A}"/>
              </a:ext>
            </a:extLst>
          </p:cNvPr>
          <p:cNvSpPr txBox="1">
            <a:spLocks/>
          </p:cNvSpPr>
          <p:nvPr/>
        </p:nvSpPr>
        <p:spPr>
          <a:xfrm>
            <a:off x="167462" y="1134139"/>
            <a:ext cx="8824138" cy="572386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813" indent="-290513">
              <a:spcBef>
                <a:spcPts val="0"/>
              </a:spcBef>
              <a:buClr>
                <a:srgbClr val="01D1CC"/>
              </a:buClr>
            </a:pPr>
            <a:r>
              <a:rPr lang="en-US" sz="3700" dirty="0">
                <a:solidFill>
                  <a:srgbClr val="DEDEDE"/>
                </a:solidFill>
              </a:rPr>
              <a:t>Stow cell phone/watch, bags up, etc.</a:t>
            </a:r>
          </a:p>
          <a:p>
            <a:pPr marL="404813" indent="-290513">
              <a:spcBef>
                <a:spcPts val="0"/>
              </a:spcBef>
              <a:buClr>
                <a:srgbClr val="01D1CC"/>
              </a:buClr>
            </a:pPr>
            <a:r>
              <a:rPr lang="en-US" sz="3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370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701993" lvl="1" indent="-290513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>
                    <a:lumMod val="85000"/>
                  </a:schemeClr>
                </a:solidFill>
              </a:rPr>
              <a:t>Pick-up signed competency</a:t>
            </a:r>
          </a:p>
          <a:p>
            <a:pPr marL="701993" lvl="1" indent="-290513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>
                    <a:lumMod val="85000"/>
                  </a:schemeClr>
                </a:solidFill>
              </a:rPr>
              <a:t>Turn in </a:t>
            </a:r>
            <a:r>
              <a:rPr lang="en-US" sz="3500" dirty="0">
                <a:solidFill>
                  <a:schemeClr val="bg1"/>
                </a:solidFill>
              </a:rPr>
              <a:t>Syllabus Signature 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</a:t>
            </a:r>
            <a:r>
              <a:rPr lang="en-US" sz="35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5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500" dirty="0">
                <a:solidFill>
                  <a:schemeClr val="bg1">
                    <a:lumMod val="85000"/>
                  </a:schemeClr>
                </a:solidFill>
              </a:rPr>
              <a:t>o black bin</a:t>
            </a:r>
          </a:p>
          <a:p>
            <a:pPr marL="701993" lvl="1" indent="-290513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>
                    <a:lumMod val="85000"/>
                  </a:schemeClr>
                </a:solidFill>
              </a:rPr>
              <a:t>Get laptop/tablet out, head to Weekly Course Calendar; complete </a:t>
            </a:r>
            <a:r>
              <a:rPr lang="en-US" sz="3500" dirty="0">
                <a:solidFill>
                  <a:schemeClr val="bg1"/>
                </a:solidFill>
              </a:rPr>
              <a:t>Employability Skills Reflection #1</a:t>
            </a:r>
            <a:r>
              <a:rPr lang="en-US" sz="3500" dirty="0">
                <a:solidFill>
                  <a:schemeClr val="bg1">
                    <a:lumMod val="85000"/>
                  </a:schemeClr>
                </a:solidFill>
              </a:rPr>
              <a:t> BUT DO NOT SUBMIT IT</a:t>
            </a:r>
          </a:p>
          <a:p>
            <a:pPr marL="404813" indent="-290513">
              <a:spcBef>
                <a:spcPts val="0"/>
              </a:spcBef>
              <a:buClr>
                <a:srgbClr val="01D1CC"/>
              </a:buClr>
            </a:pPr>
            <a:r>
              <a:rPr lang="en-US" sz="3700" b="1" dirty="0">
                <a:solidFill>
                  <a:srgbClr val="0C8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</a:t>
            </a:r>
            <a:r>
              <a:rPr lang="en-US" sz="3700" dirty="0">
                <a:solidFill>
                  <a:schemeClr val="bg1">
                    <a:lumMod val="85000"/>
                  </a:schemeClr>
                </a:solidFill>
              </a:rPr>
              <a:t>– Notes out </a:t>
            </a:r>
          </a:p>
          <a:p>
            <a:pPr marL="404813" indent="-290513">
              <a:spcBef>
                <a:spcPts val="0"/>
              </a:spcBef>
              <a:buClr>
                <a:srgbClr val="01D1CC"/>
              </a:buClr>
            </a:pPr>
            <a:r>
              <a:rPr lang="en-US" sz="3700" b="1" dirty="0">
                <a:solidFill>
                  <a:srgbClr val="C52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</a:t>
            </a:r>
            <a:r>
              <a:rPr lang="en-US" sz="3700" dirty="0">
                <a:solidFill>
                  <a:schemeClr val="bg1">
                    <a:lumMod val="85000"/>
                  </a:schemeClr>
                </a:solidFill>
              </a:rPr>
              <a:t> – Bone/muscle </a:t>
            </a:r>
            <a:r>
              <a:rPr lang="en-US" sz="37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sheets </a:t>
            </a:r>
            <a:r>
              <a:rPr lang="en-US" sz="3700" dirty="0">
                <a:solidFill>
                  <a:schemeClr val="bg1">
                    <a:lumMod val="85000"/>
                  </a:schemeClr>
                </a:solidFill>
              </a:rPr>
              <a:t>out</a:t>
            </a:r>
          </a:p>
          <a:p>
            <a:pPr marL="404813" indent="-290513">
              <a:spcBef>
                <a:spcPts val="0"/>
              </a:spcBef>
              <a:buClr>
                <a:srgbClr val="01D1CC"/>
              </a:buClr>
            </a:pPr>
            <a:r>
              <a:rPr lang="en-US" sz="3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 n’ Stuff:</a:t>
            </a:r>
          </a:p>
          <a:p>
            <a:pPr marL="744538" lvl="1" indent="-282575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NOW a </a:t>
            </a:r>
            <a:r>
              <a:rPr lang="en-US" sz="3500" b="1" dirty="0">
                <a:solidFill>
                  <a:srgbClr val="4545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BLACK OUT </a:t>
            </a:r>
            <a:r>
              <a:rPr lang="en-US" sz="3500" dirty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for tomorrow’s game</a:t>
            </a:r>
          </a:p>
          <a:p>
            <a:pPr marL="744538" lvl="1" indent="-282575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Join Remind – Text </a:t>
            </a:r>
            <a:r>
              <a:rPr lang="en-US" sz="3500" b="1" dirty="0">
                <a:solidFill>
                  <a:schemeClr val="bg1"/>
                </a:solidFill>
                <a:sym typeface="Wingdings" panose="05000000000000000000" pitchFamily="2" charset="2"/>
              </a:rPr>
              <a:t>@</a:t>
            </a:r>
            <a:r>
              <a:rPr lang="en-US" sz="3500" b="1" dirty="0" err="1">
                <a:solidFill>
                  <a:schemeClr val="bg1"/>
                </a:solidFill>
                <a:sym typeface="Wingdings" panose="05000000000000000000" pitchFamily="2" charset="2"/>
              </a:rPr>
              <a:t>atrint</a:t>
            </a:r>
            <a:r>
              <a:rPr lang="en-US" sz="35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500" dirty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to </a:t>
            </a:r>
            <a:r>
              <a:rPr lang="en-US" sz="3500" b="1" dirty="0">
                <a:solidFill>
                  <a:schemeClr val="bg1"/>
                </a:solidFill>
                <a:sym typeface="Wingdings" panose="05000000000000000000" pitchFamily="2" charset="2"/>
              </a:rPr>
              <a:t>81010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65CCAB0-6B5C-4602-811B-669CE92394C3}"/>
              </a:ext>
            </a:extLst>
          </p:cNvPr>
          <p:cNvSpPr txBox="1">
            <a:spLocks/>
          </p:cNvSpPr>
          <p:nvPr/>
        </p:nvSpPr>
        <p:spPr>
          <a:xfrm>
            <a:off x="1219200" y="30480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rgbClr val="01D1CC"/>
                </a:solidFill>
                <a:latin typeface="Ink Free" panose="03080402000500000000" pitchFamily="66" charset="0"/>
              </a:rPr>
              <a:t>Today, September 15</a:t>
            </a:r>
            <a:r>
              <a:rPr lang="en-US" sz="4800" b="1" baseline="30000" dirty="0">
                <a:solidFill>
                  <a:srgbClr val="01D1CC"/>
                </a:solidFill>
                <a:latin typeface="Ink Free" panose="03080402000500000000" pitchFamily="66" charset="0"/>
              </a:rPr>
              <a:t>th</a:t>
            </a:r>
            <a:r>
              <a:rPr lang="en-US" sz="4800" b="1" dirty="0">
                <a:solidFill>
                  <a:srgbClr val="01D1CC"/>
                </a:solidFill>
                <a:latin typeface="Ink Free" panose="030804020005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358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acher Powerpoint Background   PowerPoint Backgrounds for">
            <a:extLst>
              <a:ext uri="{FF2B5EF4-FFF2-40B4-BE49-F238E27FC236}">
                <a16:creationId xmlns:a16="http://schemas.microsoft.com/office/drawing/2014/main" id="{80ACC653-51B0-4417-8856-C50C54653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ng Apple Clipart | Apple clip art, Apple, Apple images">
            <a:extLst>
              <a:ext uri="{FF2B5EF4-FFF2-40B4-BE49-F238E27FC236}">
                <a16:creationId xmlns:a16="http://schemas.microsoft.com/office/drawing/2014/main" id="{C64FECC0-F476-48F7-915D-9CEA0BFED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739" y="4627456"/>
            <a:ext cx="2033661" cy="215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FC2808-8E53-4081-A6DF-34DA4FAAD4AD}"/>
              </a:ext>
            </a:extLst>
          </p:cNvPr>
          <p:cNvSpPr txBox="1">
            <a:spLocks/>
          </p:cNvSpPr>
          <p:nvPr/>
        </p:nvSpPr>
        <p:spPr>
          <a:xfrm>
            <a:off x="228600" y="1066800"/>
            <a:ext cx="8610600" cy="5715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rgbClr val="A9A57C"/>
              </a:buClr>
              <a:buFont typeface="Arial" pitchFamily="34" charset="0"/>
              <a:buNone/>
              <a:defRPr/>
            </a:pPr>
            <a:r>
              <a:rPr lang="en-US" sz="3600" b="1" dirty="0">
                <a:solidFill>
                  <a:srgbClr val="0C8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Sports Medicine</a:t>
            </a:r>
            <a:endParaRPr lang="en-US" sz="3000" b="1" dirty="0">
              <a:solidFill>
                <a:srgbClr val="0C8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223838">
              <a:spcBef>
                <a:spcPts val="0"/>
              </a:spcBef>
              <a:buClr>
                <a:srgbClr val="01D1CC"/>
              </a:buClr>
              <a:defRPr/>
            </a:pPr>
            <a:r>
              <a:rPr lang="en-US" sz="3200" b="1" dirty="0">
                <a:solidFill>
                  <a:schemeClr val="bg1"/>
                </a:solidFill>
              </a:rPr>
              <a:t>Lecture:  </a:t>
            </a:r>
            <a:r>
              <a:rPr lang="en-US" sz="3200" dirty="0">
                <a:solidFill>
                  <a:srgbClr val="DEDEDE"/>
                </a:solidFill>
              </a:rPr>
              <a:t>Sports Medicine and Athletic Training</a:t>
            </a:r>
          </a:p>
          <a:p>
            <a:pPr marL="457200" indent="-223838">
              <a:spcBef>
                <a:spcPts val="0"/>
              </a:spcBef>
              <a:buClr>
                <a:srgbClr val="01D1CC"/>
              </a:buClr>
              <a:defRPr/>
            </a:pPr>
            <a:r>
              <a:rPr lang="en-US" sz="3200" dirty="0">
                <a:solidFill>
                  <a:schemeClr val="bg1"/>
                </a:solidFill>
              </a:rPr>
              <a:t>NATA Code of Ethics </a:t>
            </a:r>
            <a:r>
              <a:rPr lang="en-US" sz="3200" dirty="0">
                <a:solidFill>
                  <a:srgbClr val="DEDEDE"/>
                </a:solidFill>
              </a:rPr>
              <a:t>document available on website (to supplement your notes)</a:t>
            </a:r>
          </a:p>
          <a:p>
            <a:pPr marL="114300" lvl="0" indent="0">
              <a:spcBef>
                <a:spcPts val="0"/>
              </a:spcBef>
              <a:buClr>
                <a:srgbClr val="A9A57C"/>
              </a:buClr>
              <a:buNone/>
              <a:defRPr/>
            </a:pPr>
            <a:r>
              <a:rPr lang="en-US" sz="3600" b="1" dirty="0">
                <a:solidFill>
                  <a:srgbClr val="C52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Sports Medicine</a:t>
            </a:r>
            <a:endParaRPr lang="en-US" sz="3000" b="1" dirty="0">
              <a:solidFill>
                <a:srgbClr val="C52D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223838">
              <a:spcBef>
                <a:spcPts val="0"/>
              </a:spcBef>
              <a:buClr>
                <a:srgbClr val="01D1CC"/>
              </a:buClr>
              <a:defRPr/>
            </a:pPr>
            <a:r>
              <a:rPr lang="en-US" sz="3200" b="1" dirty="0">
                <a:solidFill>
                  <a:schemeClr val="bg1"/>
                </a:solidFill>
              </a:rPr>
              <a:t>Review:  </a:t>
            </a:r>
            <a:r>
              <a:rPr lang="en-US" sz="3200" dirty="0">
                <a:solidFill>
                  <a:srgbClr val="DEDEDE"/>
                </a:solidFill>
              </a:rPr>
              <a:t>Continue work on bone and muscle identification; check whatever work you have against the keys provided on websit</a:t>
            </a:r>
            <a:r>
              <a:rPr lang="en-US" sz="3200" dirty="0">
                <a:solidFill>
                  <a:srgbClr val="DED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200" dirty="0">
                <a:solidFill>
                  <a:srgbClr val="DEDEDE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1CD637-AE3A-49A6-8A3B-D4EA3954C3C0}"/>
              </a:ext>
            </a:extLst>
          </p:cNvPr>
          <p:cNvSpPr txBox="1">
            <a:spLocks/>
          </p:cNvSpPr>
          <p:nvPr/>
        </p:nvSpPr>
        <p:spPr>
          <a:xfrm>
            <a:off x="1219200" y="30480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rgbClr val="01D1CC"/>
                </a:solidFill>
                <a:latin typeface="Ink Free" panose="03080402000500000000" pitchFamily="66" charset="0"/>
              </a:rPr>
              <a:t>Today, September 15</a:t>
            </a:r>
            <a:r>
              <a:rPr lang="en-US" sz="4800" b="1" baseline="30000" dirty="0">
                <a:solidFill>
                  <a:srgbClr val="01D1CC"/>
                </a:solidFill>
                <a:latin typeface="Ink Free" panose="03080402000500000000" pitchFamily="66" charset="0"/>
              </a:rPr>
              <a:t>th</a:t>
            </a:r>
            <a:r>
              <a:rPr lang="en-US" sz="4800" b="1" dirty="0">
                <a:solidFill>
                  <a:srgbClr val="01D1CC"/>
                </a:solidFill>
                <a:latin typeface="Ink Free" panose="030804020005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03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41903</TotalTime>
  <Words>136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Ink Free</vt:lpstr>
      <vt:lpstr>Wingdings</vt:lpstr>
      <vt:lpstr>Adjacency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Today…</dc:title>
  <dc:creator>Cheryl T. Reed, MEd, LAT, ATC</dc:creator>
  <cp:lastModifiedBy>Reed, Cheryl    SHS-Staff</cp:lastModifiedBy>
  <cp:revision>316</cp:revision>
  <cp:lastPrinted>2023-09-14T22:37:06Z</cp:lastPrinted>
  <dcterms:created xsi:type="dcterms:W3CDTF">2020-09-03T17:44:38Z</dcterms:created>
  <dcterms:modified xsi:type="dcterms:W3CDTF">2023-09-15T18:58:12Z</dcterms:modified>
</cp:coreProperties>
</file>