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1" r:id="rId9"/>
    <p:sldId id="262" r:id="rId10"/>
    <p:sldId id="268" r:id="rId11"/>
    <p:sldId id="269" r:id="rId12"/>
    <p:sldId id="264" r:id="rId13"/>
    <p:sldId id="270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900D-E324-4D40-9139-359F795AE2A5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2422E-EE73-46FE-9EF7-7D8A4E30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900D-E324-4D40-9139-359F795AE2A5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2422E-EE73-46FE-9EF7-7D8A4E30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9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900D-E324-4D40-9139-359F795AE2A5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2422E-EE73-46FE-9EF7-7D8A4E301E2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849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900D-E324-4D40-9139-359F795AE2A5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2422E-EE73-46FE-9EF7-7D8A4E30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9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900D-E324-4D40-9139-359F795AE2A5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2422E-EE73-46FE-9EF7-7D8A4E301E2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2173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900D-E324-4D40-9139-359F795AE2A5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2422E-EE73-46FE-9EF7-7D8A4E30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4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900D-E324-4D40-9139-359F795AE2A5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2422E-EE73-46FE-9EF7-7D8A4E30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79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900D-E324-4D40-9139-359F795AE2A5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2422E-EE73-46FE-9EF7-7D8A4E30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18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900D-E324-4D40-9139-359F795AE2A5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2422E-EE73-46FE-9EF7-7D8A4E30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9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900D-E324-4D40-9139-359F795AE2A5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2422E-EE73-46FE-9EF7-7D8A4E30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5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900D-E324-4D40-9139-359F795AE2A5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2422E-EE73-46FE-9EF7-7D8A4E30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6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900D-E324-4D40-9139-359F795AE2A5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2422E-EE73-46FE-9EF7-7D8A4E30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1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900D-E324-4D40-9139-359F795AE2A5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2422E-EE73-46FE-9EF7-7D8A4E30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6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900D-E324-4D40-9139-359F795AE2A5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2422E-EE73-46FE-9EF7-7D8A4E30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900D-E324-4D40-9139-359F795AE2A5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2422E-EE73-46FE-9EF7-7D8A4E30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5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900D-E324-4D40-9139-359F795AE2A5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2422E-EE73-46FE-9EF7-7D8A4E30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9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8900D-E324-4D40-9139-359F795AE2A5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A2422E-EE73-46FE-9EF7-7D8A4E301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1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ugfreeworld.org/real-life-stories/marijuana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a.gov/druginfo/drug_data_sheets/" TargetMode="External"/><Relationship Id="rId3" Type="http://schemas.openxmlformats.org/officeDocument/2006/relationships/hyperlink" Target="http://www.drugpolicy.org/drug-facts/10-facts-about-marijuana/how-marijuana-consumed" TargetMode="External"/><Relationship Id="rId7" Type="http://schemas.openxmlformats.org/officeDocument/2006/relationships/hyperlink" Target="http://www.drugabuse.gov/publications/research-reports/marijuana/marijuana-gateway-" TargetMode="External"/><Relationship Id="rId2" Type="http://schemas.openxmlformats.org/officeDocument/2006/relationships/hyperlink" Target="http://www.dea.gov/docs/marijuana_position_201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rugfreeworld.org/real-life-stories/marijuana.html" TargetMode="External"/><Relationship Id="rId5" Type="http://schemas.openxmlformats.org/officeDocument/2006/relationships/hyperlink" Target="http://www.dea.gov/druginfo/drug_data_sheets/Marijuana.pdf" TargetMode="External"/><Relationship Id="rId10" Type="http://schemas.openxmlformats.org/officeDocument/2006/relationships/hyperlink" Target="http://www.drugfreeworld.org/real-life-" TargetMode="External"/><Relationship Id="rId4" Type="http://schemas.openxmlformats.org/officeDocument/2006/relationships/hyperlink" Target="http://www.drugabuse.gov/publications/research-reports/marijuana/marijuana-gateway-drug" TargetMode="External"/><Relationship Id="rId9" Type="http://schemas.openxmlformats.org/officeDocument/2006/relationships/hyperlink" Target="https://www.dea.gov/druginfo/drug_data_sheets/Marijuana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F61511-BF64-430D-BA47-F396D070CC92}"/>
              </a:ext>
            </a:extLst>
          </p:cNvPr>
          <p:cNvSpPr txBox="1"/>
          <p:nvPr/>
        </p:nvSpPr>
        <p:spPr>
          <a:xfrm>
            <a:off x="2914650" y="2476500"/>
            <a:ext cx="6448425" cy="26479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F44D6-CE10-4E45-9A3E-59364AF289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Marijuana Cannabis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B73471-DD7D-4DE6-B67F-43542E3189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It’s not that dope</a:t>
            </a:r>
          </a:p>
          <a:p>
            <a:r>
              <a:rPr lang="en-US" sz="3200" dirty="0"/>
              <a:t>Mel McKune and Julia Jacobson</a:t>
            </a:r>
          </a:p>
        </p:txBody>
      </p:sp>
    </p:spTree>
    <p:extLst>
      <p:ext uri="{BB962C8B-B14F-4D97-AF65-F5344CB8AC3E}">
        <p14:creationId xmlns:p14="http://schemas.microsoft.com/office/powerpoint/2010/main" val="249644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79D8D-A5D3-4022-9482-F1FC73035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on Community</a:t>
            </a:r>
            <a:br>
              <a:rPr lang="en-US" dirty="0">
                <a:solidFill>
                  <a:schemeClr val="tx1"/>
                </a:solidFill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7E0E1-FC3C-4D00-858B-C44BCAC62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Increased visits to emergency rooms related to marijuana use</a:t>
            </a:r>
          </a:p>
          <a:p>
            <a:pPr>
              <a:buFont typeface="Wingdings 3"/>
            </a:pPr>
            <a:r>
              <a:rPr lang="en-US" sz="2000" dirty="0"/>
              <a:t>Increased demand for rehabilitation treatment</a:t>
            </a:r>
            <a:endParaRPr lang="en-US" sz="200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sz="2000" dirty="0"/>
              <a:t>Teens who use marijuana can be more inclined to use heroin later in life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sz="2000" dirty="0"/>
              <a:t>Teens who use marijuana are more likely to get into fights with their peers, steal, and destroy property</a:t>
            </a:r>
          </a:p>
          <a:p>
            <a:pPr>
              <a:buFont typeface="Wingdings 3"/>
            </a:pPr>
            <a:r>
              <a:rPr lang="en-US" sz="2000" dirty="0"/>
              <a:t>Users are more likely to be violent towards community members and also more likely to commit crimes</a:t>
            </a:r>
            <a:endParaRPr lang="en-US" sz="200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sz="2000" dirty="0"/>
              <a:t>Driving under the influence of Marijuana- threat to other drivers</a:t>
            </a:r>
            <a:r>
              <a:rPr lang="en-US" sz="2000" dirty="0">
                <a:solidFill>
                  <a:srgbClr val="404040"/>
                </a:solidFill>
              </a:rPr>
              <a:t> ("The DEA Position on Marijuana").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3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9364F-A1C7-41F6-BB8A-F59975BC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284F1-8553-47EB-A7B9-FCFB26DAE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Grown in US, Canada, Mexico, South America, and Asia ("Drug Fact Sheet").</a:t>
            </a:r>
          </a:p>
          <a:p>
            <a:r>
              <a:rPr lang="en-US" dirty="0"/>
              <a:t>Washington was the second state to legalize Marijuana  ("The DEA Position on Marijuana").</a:t>
            </a:r>
          </a:p>
          <a:p>
            <a:pPr lvl="1"/>
            <a:r>
              <a:rPr lang="en-US" dirty="0"/>
              <a:t> In WA, if you are 21 or older you can purchase marijuana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In Washington adults may only possess 1 ounce of Marijuana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Colorado allows Marijuana to be grown at home, which WA does not allow</a:t>
            </a:r>
          </a:p>
          <a:p>
            <a:r>
              <a:rPr lang="en-US" dirty="0">
                <a:solidFill>
                  <a:srgbClr val="404040"/>
                </a:solidFill>
              </a:rPr>
              <a:t>Despite Marijuana being legal for medicinal purposes in all states, Marijuana is not legal under federal law ("The DEA Position on Marijuana").</a:t>
            </a:r>
          </a:p>
        </p:txBody>
      </p:sp>
    </p:spTree>
    <p:extLst>
      <p:ext uri="{BB962C8B-B14F-4D97-AF65-F5344CB8AC3E}">
        <p14:creationId xmlns:p14="http://schemas.microsoft.com/office/powerpoint/2010/main" val="3083314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C4DB24-6CA8-4CE1-895B-580B488D1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74" y="2159331"/>
            <a:ext cx="5649532" cy="27682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803531-9274-47FF-9009-101B18B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Video!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3ED98-780C-4349-A610-73A6F4F7C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039" y="2160589"/>
            <a:ext cx="2927185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>
                <a:hlinkClick r:id="rId3"/>
              </a:rPr>
              <a:t>http://www.drugfreeworld.org/real-life-stories/marijuana.html</a:t>
            </a:r>
            <a:endParaRPr lang="en-US" sz="1500" dirty="0"/>
          </a:p>
          <a:p>
            <a:pPr marL="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70412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1CF61-B7DC-478E-A501-BDEF16F61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0B9B6-E91B-403F-817B-B374260CD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7825"/>
            <a:ext cx="8596668" cy="388077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457200">
              <a:buNone/>
            </a:pPr>
            <a:r>
              <a:rPr lang="en-US" dirty="0">
                <a:solidFill>
                  <a:srgbClr val="0C0C0C"/>
                </a:solidFill>
              </a:rPr>
              <a:t> “The DEA Position on Marijuana.” </a:t>
            </a:r>
            <a:r>
              <a:rPr lang="en-US" i="1" dirty="0">
                <a:solidFill>
                  <a:srgbClr val="0C0C0C"/>
                </a:solidFill>
              </a:rPr>
              <a:t>The DEA Position on Marijuana</a:t>
            </a:r>
            <a:r>
              <a:rPr lang="en-US" dirty="0">
                <a:solidFill>
                  <a:srgbClr val="0C0C0C"/>
                </a:solidFill>
              </a:rPr>
              <a:t>, </a:t>
            </a:r>
            <a:r>
              <a:rPr lang="en-US" dirty="0">
                <a:solidFill>
                  <a:srgbClr val="0C0C0C"/>
                </a:solidFill>
                <a:hlinkClick r:id="rId2"/>
              </a:rPr>
              <a:t>www.dea.gov/docs/marijuana_position_2011.pdf</a:t>
            </a:r>
            <a:r>
              <a:rPr lang="en-US" dirty="0">
                <a:solidFill>
                  <a:srgbClr val="0C0C0C"/>
                </a:solidFill>
              </a:rPr>
              <a:t>.</a:t>
            </a:r>
          </a:p>
          <a:p>
            <a:pPr marL="457200">
              <a:buNone/>
            </a:pPr>
            <a:r>
              <a:rPr lang="en-US" dirty="0">
                <a:solidFill>
                  <a:srgbClr val="0C0C0C"/>
                </a:solidFill>
              </a:rPr>
              <a:t>“How Marijuana Is Consumed.” </a:t>
            </a:r>
            <a:r>
              <a:rPr lang="en-US" i="1" dirty="0">
                <a:solidFill>
                  <a:srgbClr val="0C0C0C"/>
                </a:solidFill>
              </a:rPr>
              <a:t>Drug Policy Alliance</a:t>
            </a:r>
            <a:r>
              <a:rPr lang="en-US" dirty="0">
                <a:solidFill>
                  <a:srgbClr val="0C0C0C"/>
                </a:solidFill>
              </a:rPr>
              <a:t>, Drug Policy Alliance, </a:t>
            </a:r>
            <a:r>
              <a:rPr lang="en-US" dirty="0">
                <a:solidFill>
                  <a:srgbClr val="0C0C0C"/>
                </a:solidFill>
                <a:hlinkClick r:id="rId3"/>
              </a:rPr>
              <a:t>www.drugpolicy.org/drug-facts/10-facts-about-marijuana/how-marijuana-consumed</a:t>
            </a:r>
            <a:r>
              <a:rPr lang="en-US" dirty="0">
                <a:solidFill>
                  <a:srgbClr val="0C0C0C"/>
                </a:solidFill>
              </a:rPr>
              <a:t>.</a:t>
            </a:r>
          </a:p>
          <a:p>
            <a:pPr marL="457200">
              <a:buNone/>
            </a:pPr>
            <a:r>
              <a:rPr lang="en-US" dirty="0">
                <a:solidFill>
                  <a:srgbClr val="0C0C0C"/>
                </a:solidFill>
              </a:rPr>
              <a:t>“Is Marijuana a Gateway Drug?” </a:t>
            </a:r>
            <a:r>
              <a:rPr lang="en-US" i="1" dirty="0">
                <a:solidFill>
                  <a:srgbClr val="0C0C0C"/>
                </a:solidFill>
              </a:rPr>
              <a:t>National Institute On Drug Abuse</a:t>
            </a:r>
            <a:r>
              <a:rPr lang="en-US" dirty="0">
                <a:solidFill>
                  <a:srgbClr val="0C0C0C"/>
                </a:solidFill>
              </a:rPr>
              <a:t>, National Institute On Drug Abuse, </a:t>
            </a:r>
            <a:r>
              <a:rPr lang="en-US" dirty="0">
                <a:solidFill>
                  <a:srgbClr val="0C0C0C"/>
                </a:solidFill>
                <a:hlinkClick r:id="rId4"/>
              </a:rPr>
              <a:t>www.drugabuse.gov/publications/research-reports/marijuana/marijuana-gateway-drug</a:t>
            </a:r>
            <a:r>
              <a:rPr lang="en-US" dirty="0">
                <a:solidFill>
                  <a:srgbClr val="0C0C0C"/>
                </a:solidFill>
              </a:rPr>
              <a:t>.</a:t>
            </a:r>
          </a:p>
          <a:p>
            <a:pPr marL="457200">
              <a:buNone/>
            </a:pPr>
            <a:r>
              <a:rPr lang="en-US" dirty="0">
                <a:solidFill>
                  <a:srgbClr val="0C0C0C"/>
                </a:solidFill>
              </a:rPr>
              <a:t>“Drug Fact Sheet.” </a:t>
            </a:r>
            <a:r>
              <a:rPr lang="en-US" i="1" dirty="0">
                <a:solidFill>
                  <a:srgbClr val="0C0C0C"/>
                </a:solidFill>
              </a:rPr>
              <a:t>Marijuana</a:t>
            </a:r>
            <a:r>
              <a:rPr lang="en-US" dirty="0">
                <a:solidFill>
                  <a:srgbClr val="0C0C0C"/>
                </a:solidFill>
              </a:rPr>
              <a:t>, </a:t>
            </a:r>
            <a:r>
              <a:rPr lang="en-US" dirty="0">
                <a:solidFill>
                  <a:srgbClr val="0C0C0C"/>
                </a:solidFill>
                <a:hlinkClick r:id="rId5"/>
              </a:rPr>
              <a:t>www.dea.gov/druginfo/drug_data_sheets/Marijuana.pdf</a:t>
            </a:r>
            <a:r>
              <a:rPr lang="en-US" dirty="0">
                <a:solidFill>
                  <a:srgbClr val="0C0C0C"/>
                </a:solidFill>
              </a:rPr>
              <a:t>.</a:t>
            </a:r>
          </a:p>
          <a:p>
            <a:pPr marL="457200">
              <a:buNone/>
            </a:pPr>
            <a:r>
              <a:rPr lang="en-US" dirty="0">
                <a:solidFill>
                  <a:srgbClr val="0C0C0C"/>
                </a:solidFill>
              </a:rPr>
              <a:t>“The Truth About Marijuana.” </a:t>
            </a:r>
            <a:r>
              <a:rPr lang="en-US" i="1" dirty="0">
                <a:solidFill>
                  <a:srgbClr val="0C0C0C"/>
                </a:solidFill>
              </a:rPr>
              <a:t>The Truth About Marijuana</a:t>
            </a:r>
            <a:r>
              <a:rPr lang="en-US" dirty="0">
                <a:solidFill>
                  <a:srgbClr val="0C0C0C"/>
                </a:solidFill>
              </a:rPr>
              <a:t>, Foundation For a Drug-Free World, </a:t>
            </a:r>
            <a:r>
              <a:rPr lang="en-US" dirty="0">
                <a:solidFill>
                  <a:srgbClr val="0C0C0C"/>
                </a:solidFill>
                <a:hlinkClick r:id="rId6"/>
              </a:rPr>
              <a:t>www.drugfreeworld.org/real-life-stories/marijuana.html</a:t>
            </a:r>
            <a:r>
              <a:rPr lang="en-US" dirty="0">
                <a:solidFill>
                  <a:srgbClr val="0C0C0C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/>
              <a:t>Abuse, National Institute on Drug. “Is Marijuana a Gateway Drug?” NIDA, </a:t>
            </a:r>
            <a:r>
              <a:rPr lang="en-US" dirty="0">
                <a:hlinkClick r:id="rId7"/>
              </a:rPr>
              <a:t>www.drugabuse.gov/publications/research-reports/marijuana/marijuana-gateway-</a:t>
            </a:r>
            <a:r>
              <a:rPr lang="en-US" dirty="0"/>
              <a:t>drug.</a:t>
            </a:r>
          </a:p>
          <a:p>
            <a:pPr marL="0" indent="0">
              <a:buNone/>
            </a:pPr>
            <a:r>
              <a:rPr lang="en-US" dirty="0"/>
              <a:t>DEA. “Drug Fact Sheet: Marijuana .” </a:t>
            </a:r>
            <a:r>
              <a:rPr lang="en-US" i="1" dirty="0"/>
              <a:t>Drug Enforcement Administration 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www.dea.gov/druginfo/drug_data_sheets/</a:t>
            </a:r>
            <a:r>
              <a:rPr lang="en-US" dirty="0"/>
              <a:t>	Marijuana.pdf.</a:t>
            </a:r>
            <a:endParaRPr lang="en-US" dirty="0">
              <a:hlinkClick r:id="rId9"/>
            </a:endParaRPr>
          </a:p>
          <a:p>
            <a:pPr marL="0" indent="0">
              <a:buNone/>
            </a:pPr>
            <a:r>
              <a:rPr lang="en-US" dirty="0"/>
              <a:t>“How Marijuana Is Consumed.” Drug Policy Alliance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www.drugpolicy.org/drug-facts/10-facts-about-marijuana/how-	marijuana-consumed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/>
              <a:t>“TRUTH ABOUT MARIJUANA VIDEO - Real Life Stories - Side Effects of Marijuana, Cannabis and Hashish Facts.” </a:t>
            </a:r>
            <a:r>
              <a:rPr lang="en-US" i="1" dirty="0"/>
              <a:t>Foundation for a Drug-Free World</a:t>
            </a:r>
            <a:r>
              <a:rPr lang="en-US" dirty="0"/>
              <a:t>, </a:t>
            </a:r>
            <a:r>
              <a:rPr lang="en-US" dirty="0">
                <a:hlinkClick r:id="rId10"/>
              </a:rPr>
              <a:t>www.drugfreeworld.org/real-life-</a:t>
            </a:r>
            <a:r>
              <a:rPr lang="en-US" dirty="0"/>
              <a:t>	stories/marijuana.html.</a:t>
            </a:r>
          </a:p>
          <a:p>
            <a:pPr marL="457200">
              <a:buNone/>
            </a:pPr>
            <a:endParaRPr lang="en-US" dirty="0">
              <a:solidFill>
                <a:srgbClr val="0C0C0C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83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9089F-3DDE-4B86-9246-CD52330085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6600" dirty="0"/>
              <a:t>THC is not for me!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62BE47-F438-4DF8-B08A-41FA34760F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6000" dirty="0"/>
              <a:t>You don't </a:t>
            </a:r>
            <a:r>
              <a:rPr lang="en-US" sz="6000" dirty="0" err="1"/>
              <a:t>mariJUANA</a:t>
            </a:r>
            <a:r>
              <a:rPr lang="en-US" sz="6000" dirty="0"/>
              <a:t> try it!</a:t>
            </a:r>
          </a:p>
        </p:txBody>
      </p:sp>
    </p:spTree>
    <p:extLst>
      <p:ext uri="{BB962C8B-B14F-4D97-AF65-F5344CB8AC3E}">
        <p14:creationId xmlns:p14="http://schemas.microsoft.com/office/powerpoint/2010/main" val="3272767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2C41F-EFA6-4721-BE38-BD7C12EA2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Street Names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334B7-2FE2-4E21-A30A-801D6E4A0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94520"/>
            <a:ext cx="8382776" cy="4802274"/>
          </a:xfrm>
        </p:spPr>
        <p:txBody>
          <a:bodyPr>
            <a:noAutofit/>
          </a:bodyPr>
          <a:lstStyle/>
          <a:p>
            <a:r>
              <a:rPr lang="en-US" sz="2400" dirty="0"/>
              <a:t>Weed </a:t>
            </a:r>
          </a:p>
          <a:p>
            <a:r>
              <a:rPr lang="en-US" sz="2400" dirty="0"/>
              <a:t>Pot </a:t>
            </a:r>
          </a:p>
          <a:p>
            <a:r>
              <a:rPr lang="en-US" sz="2400" dirty="0"/>
              <a:t>Grass</a:t>
            </a:r>
          </a:p>
          <a:p>
            <a:r>
              <a:rPr lang="en-US" sz="2400" dirty="0"/>
              <a:t>Dope</a:t>
            </a:r>
          </a:p>
          <a:p>
            <a:r>
              <a:rPr lang="en-US" sz="2400" dirty="0"/>
              <a:t>Mary Jane</a:t>
            </a:r>
          </a:p>
          <a:p>
            <a:r>
              <a:rPr lang="en-US" sz="2400" dirty="0"/>
              <a:t>Herb</a:t>
            </a:r>
          </a:p>
          <a:p>
            <a:r>
              <a:rPr lang="en-US" sz="2400" dirty="0"/>
              <a:t>Aunt Mary</a:t>
            </a:r>
          </a:p>
          <a:p>
            <a:r>
              <a:rPr lang="en-US" sz="2400" dirty="0"/>
              <a:t>Jolly Green</a:t>
            </a:r>
          </a:p>
          <a:p>
            <a:r>
              <a:rPr lang="en-US" sz="2400" dirty="0"/>
              <a:t>Ganja </a:t>
            </a:r>
          </a:p>
          <a:p>
            <a:r>
              <a:rPr lang="en-US" sz="2400" dirty="0"/>
              <a:t>Broccoli</a:t>
            </a:r>
          </a:p>
          <a:p>
            <a:pPr marL="0" indent="0">
              <a:buNone/>
            </a:pPr>
            <a:r>
              <a:rPr lang="en-US" sz="2800" dirty="0"/>
              <a:t>(DEA and The Truth About Marijuana Video)</a:t>
            </a:r>
          </a:p>
        </p:txBody>
      </p:sp>
    </p:spTree>
    <p:extLst>
      <p:ext uri="{BB962C8B-B14F-4D97-AF65-F5344CB8AC3E}">
        <p14:creationId xmlns:p14="http://schemas.microsoft.com/office/powerpoint/2010/main" val="56935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F282C-66EF-4EF4-8A8F-EA02C6EF1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23BA2-A212-48F7-827C-CB0A121D6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9069"/>
            <a:ext cx="9214811" cy="4472967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Marijuana is a mind-altering drug</a:t>
            </a:r>
          </a:p>
          <a:p>
            <a:r>
              <a:rPr lang="en-US" sz="2800" dirty="0"/>
              <a:t>THC is the main chemical ingredient that produces the psychoactive effect (DEA)</a:t>
            </a:r>
          </a:p>
          <a:p>
            <a:r>
              <a:rPr lang="en-US" sz="2800" dirty="0"/>
              <a:t>It is legal here, but not in all states</a:t>
            </a:r>
          </a:p>
          <a:p>
            <a:r>
              <a:rPr lang="en-US" sz="2800" dirty="0"/>
              <a:t>Club drug</a:t>
            </a:r>
          </a:p>
          <a:p>
            <a:r>
              <a:rPr lang="en-US" sz="2800" dirty="0"/>
              <a:t>Organic </a:t>
            </a:r>
          </a:p>
          <a:p>
            <a:r>
              <a:rPr lang="en-US" sz="2800" dirty="0"/>
              <a:t>Hallucinogen (The Truth About Marijuana Video)</a:t>
            </a:r>
          </a:p>
          <a:p>
            <a:r>
              <a:rPr lang="en-US" sz="2800" dirty="0"/>
              <a:t>Not all types of marijuana fall into one category, different types have different effects</a:t>
            </a:r>
          </a:p>
          <a:p>
            <a:r>
              <a:rPr lang="en-US" sz="2800" dirty="0"/>
              <a:t>Gateway drug</a:t>
            </a:r>
          </a:p>
          <a:p>
            <a:pPr marL="0" indent="0">
              <a:buNone/>
            </a:pPr>
            <a:r>
              <a:rPr lang="en-US" sz="2800" dirty="0"/>
              <a:t>(National Institute on Drug Abuse)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017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EE3D1-3115-4F70-B845-4AC5BC40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4A748-7B4D-45E9-8E67-DE9A19061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483437"/>
            <a:ext cx="8596312" cy="45585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The chemical in marijuana, THC, spreads to nerve cells in organs throughout the body, including the brain, causing difficulty in</a:t>
            </a:r>
          </a:p>
          <a:p>
            <a:pPr lvl="1"/>
            <a:r>
              <a:rPr lang="en-US" sz="2000" dirty="0"/>
              <a:t>Memory </a:t>
            </a:r>
            <a:endParaRPr lang="en-US" sz="2000">
              <a:solidFill>
                <a:srgbClr val="000000"/>
              </a:solidFill>
            </a:endParaRPr>
          </a:p>
          <a:p>
            <a:pPr lvl="1"/>
            <a:r>
              <a:rPr lang="en-US" sz="2000" dirty="0"/>
              <a:t>learning</a:t>
            </a:r>
            <a:endParaRPr lang="en-US" sz="2000">
              <a:solidFill>
                <a:srgbClr val="000000"/>
              </a:solidFill>
            </a:endParaRPr>
          </a:p>
          <a:p>
            <a:pPr lvl="1"/>
            <a:r>
              <a:rPr lang="en-US" sz="2000" dirty="0"/>
              <a:t>cognitive and physical coordination</a:t>
            </a:r>
            <a:endParaRPr lang="en-US" sz="200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sz="2400" dirty="0"/>
              <a:t>Confusion and hallucinations</a:t>
            </a:r>
            <a:endParaRPr lang="en-US" sz="240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sz="2400" dirty="0"/>
              <a:t>Blood-shot eyes</a:t>
            </a:r>
            <a:endParaRPr lang="en-US" sz="240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sz="2400" dirty="0"/>
              <a:t>Headaches</a:t>
            </a:r>
            <a:endParaRPr lang="en-US" sz="2400">
              <a:solidFill>
                <a:schemeClr val="tx1"/>
              </a:solidFill>
            </a:endParaRPr>
          </a:p>
          <a:p>
            <a:pPr>
              <a:buFont typeface="Wingdings 3"/>
            </a:pPr>
            <a:r>
              <a:rPr lang="en-US" sz="2400" dirty="0"/>
              <a:t>Increased blood pressure</a:t>
            </a:r>
            <a:r>
              <a:rPr lang="en-US" sz="2400" dirty="0">
                <a:solidFill>
                  <a:srgbClr val="404040"/>
                </a:solidFill>
              </a:rPr>
              <a:t> ("Drug Fact Sheet").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 3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2835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2CF48-2645-49EF-8AAF-7B6D04185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2D47E-D11D-4B66-A75C-498A1948A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Using marijuana for a long period of time can lead to</a:t>
            </a:r>
          </a:p>
          <a:p>
            <a:pPr lvl="1"/>
            <a:r>
              <a:rPr lang="en-US" sz="2000" dirty="0"/>
              <a:t> </a:t>
            </a:r>
            <a:r>
              <a:rPr lang="en-US" sz="2000" b="1" err="1"/>
              <a:t>Amotivational</a:t>
            </a:r>
            <a:r>
              <a:rPr lang="en-US" sz="2000" b="1" dirty="0"/>
              <a:t> Syndrome:</a:t>
            </a:r>
            <a:r>
              <a:rPr lang="en-US" sz="2000" dirty="0"/>
              <a:t> which includes apathy, lack of judgement, and difficulty in setting goals and making decisions.</a:t>
            </a:r>
            <a:endParaRPr lang="en-US" sz="2000">
              <a:solidFill>
                <a:schemeClr val="tx1"/>
              </a:solidFill>
            </a:endParaRPr>
          </a:p>
          <a:p>
            <a:pPr lvl="1">
              <a:buFont typeface="Wingdings 3"/>
            </a:pPr>
            <a:r>
              <a:rPr lang="en-US" sz="2000" b="1" dirty="0"/>
              <a:t>Bronchitis</a:t>
            </a:r>
            <a:r>
              <a:rPr lang="en-US" sz="2000" dirty="0"/>
              <a:t> and </a:t>
            </a:r>
            <a:r>
              <a:rPr lang="en-US" sz="2000" b="1" dirty="0"/>
              <a:t>emphysema</a:t>
            </a:r>
            <a:endParaRPr lang="en-US" sz="2000" b="1">
              <a:solidFill>
                <a:schemeClr val="tx1"/>
              </a:solidFill>
            </a:endParaRPr>
          </a:p>
          <a:p>
            <a:pPr lvl="1">
              <a:buFont typeface="Wingdings 3"/>
            </a:pPr>
            <a:r>
              <a:rPr lang="en-US" sz="2000" dirty="0"/>
              <a:t>Increased risk of </a:t>
            </a:r>
            <a:r>
              <a:rPr lang="en-US" sz="2000" b="1" dirty="0"/>
              <a:t>lung cancer</a:t>
            </a:r>
            <a:r>
              <a:rPr lang="en-US" sz="2000" dirty="0"/>
              <a:t> </a:t>
            </a:r>
            <a:endParaRPr lang="en-US" sz="2000">
              <a:solidFill>
                <a:schemeClr val="tx1"/>
              </a:solidFill>
            </a:endParaRPr>
          </a:p>
          <a:p>
            <a:pPr lvl="1">
              <a:buFont typeface="Wingdings 3"/>
            </a:pPr>
            <a:r>
              <a:rPr lang="en-US" sz="2000" dirty="0"/>
              <a:t>Increased risk of </a:t>
            </a:r>
            <a:r>
              <a:rPr lang="en-US" sz="2000" b="1" dirty="0"/>
              <a:t>depression</a:t>
            </a:r>
            <a:endParaRPr lang="en-US" sz="2000" dirty="0"/>
          </a:p>
          <a:p>
            <a:pPr lvl="1">
              <a:buFont typeface="Wingdings 3"/>
            </a:pPr>
            <a:r>
              <a:rPr lang="en-US" sz="2000" dirty="0"/>
              <a:t>Suppression of the immune system</a:t>
            </a:r>
            <a:endParaRPr lang="en-US" sz="2000" b="1" dirty="0"/>
          </a:p>
          <a:p>
            <a:pPr lvl="1">
              <a:buFont typeface="Wingdings 3"/>
              <a:buChar char=""/>
            </a:pPr>
            <a:r>
              <a:rPr lang="en-US" sz="2000" dirty="0"/>
              <a:t>Can lead to an earlier onset of depression and schizophrenia in teens ("Drug Fact Sheet").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F5009-8176-44EB-8617-02DDF0164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of Marijuana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9FD70-6D53-4892-BC9E-9C6172B5A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Liquid: Consumed by tinctures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E219D8A-DD90-4732-99DF-0FDC0FE77A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2094" y="2870105"/>
            <a:ext cx="4509274" cy="250130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310F46-D9AB-43ED-AA9D-F7608D4CB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Hash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0814C87-09EE-4AE9-A538-E60EEAF4918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61368" y="3277361"/>
            <a:ext cx="4091443" cy="20940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ECE8C4-E993-4FB9-939A-6E1EC9A496D4}"/>
              </a:ext>
            </a:extLst>
          </p:cNvPr>
          <p:cNvSpPr txBox="1"/>
          <p:nvPr/>
        </p:nvSpPr>
        <p:spPr>
          <a:xfrm>
            <a:off x="4974672" y="5478011"/>
            <a:ext cx="3741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http://www.drugfreeworld.org/real-life-stories/marijuana.html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EF76D-19D9-47CB-AAF2-8C57A5040A38}"/>
              </a:ext>
            </a:extLst>
          </p:cNvPr>
          <p:cNvSpPr/>
          <p:nvPr/>
        </p:nvSpPr>
        <p:spPr>
          <a:xfrm>
            <a:off x="531303" y="534720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http://www.drugfreeworld.org/real-life-stories/marijuana.html</a:t>
            </a:r>
          </a:p>
        </p:txBody>
      </p:sp>
    </p:spTree>
    <p:extLst>
      <p:ext uri="{BB962C8B-B14F-4D97-AF65-F5344CB8AC3E}">
        <p14:creationId xmlns:p14="http://schemas.microsoft.com/office/powerpoint/2010/main" val="1926397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F8264-3526-48BE-871E-DCAEB5DB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Consumption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0888E-4BE9-4623-B6F3-3AEFAC092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469103"/>
            <a:ext cx="4185623" cy="576262"/>
          </a:xfrm>
        </p:spPr>
        <p:txBody>
          <a:bodyPr/>
          <a:lstStyle/>
          <a:p>
            <a:r>
              <a:rPr lang="en-US" dirty="0"/>
              <a:t>Lotions and Balms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12694B7-C9CF-4BC9-85F5-817927B5DB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6241" y="3011410"/>
            <a:ext cx="2052992" cy="20529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807843-EA8B-4148-93FE-D7DC2792E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4" y="1642269"/>
            <a:ext cx="4185618" cy="576262"/>
          </a:xfrm>
        </p:spPr>
        <p:txBody>
          <a:bodyPr/>
          <a:lstStyle/>
          <a:p>
            <a:r>
              <a:rPr lang="en-US" dirty="0"/>
              <a:t>Smoking and Vapor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A9F67A-F462-41F3-AE7C-4BF8877545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5" y="2218531"/>
            <a:ext cx="4185617" cy="3304117"/>
          </a:xfrm>
        </p:spPr>
        <p:txBody>
          <a:bodyPr/>
          <a:lstStyle/>
          <a:p>
            <a:pPr lvl="0"/>
            <a:r>
              <a:rPr lang="en-US" dirty="0"/>
              <a:t>Marijuana is usually smoked as a cigarette (called a joint) or in a pipe. </a:t>
            </a:r>
          </a:p>
          <a:p>
            <a:pPr lvl="0"/>
            <a:r>
              <a:rPr lang="en-US" dirty="0"/>
              <a:t>It is also smoked in blunts, which are cigars that have been emptied of tobacco and refilled with marijuana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481221-2A60-4BF0-A312-5561D78E6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316" y="3243821"/>
            <a:ext cx="2535915" cy="21450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BC4798-1057-4B6C-8113-B6B36FBC3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384" y="4762861"/>
            <a:ext cx="1983122" cy="14855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B851A5-478E-491D-ADE5-FC9AB94CB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0437" y="4648936"/>
            <a:ext cx="2347292" cy="1320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4AFAE8-05AF-4DA7-A98E-F8C3B5FC96DD}"/>
              </a:ext>
            </a:extLst>
          </p:cNvPr>
          <p:cNvSpPr/>
          <p:nvPr/>
        </p:nvSpPr>
        <p:spPr>
          <a:xfrm>
            <a:off x="4975668" y="6248400"/>
            <a:ext cx="42324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http://www.drugfreeworld.org/real-life-stories/marijuana.html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FB8FA4-EAC7-47AD-84A0-AAD658C9916D}"/>
              </a:ext>
            </a:extLst>
          </p:cNvPr>
          <p:cNvSpPr/>
          <p:nvPr/>
        </p:nvSpPr>
        <p:spPr>
          <a:xfrm>
            <a:off x="655234" y="555409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http://www.drugfreeworld.org/real-life-stories/marijuana.html</a:t>
            </a:r>
          </a:p>
        </p:txBody>
      </p:sp>
    </p:spTree>
    <p:extLst>
      <p:ext uri="{BB962C8B-B14F-4D97-AF65-F5344CB8AC3E}">
        <p14:creationId xmlns:p14="http://schemas.microsoft.com/office/powerpoint/2010/main" val="2405024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0CE7-B5A1-4FB7-9B8D-2B59D17A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Consumption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90647-0277-4F77-A25A-D88A08D38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Pills or capsules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E4ED1B0-3709-41A6-9865-D243460CDB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745" y="3018925"/>
            <a:ext cx="2934155" cy="220366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C0C471-823B-4304-B1D7-C8F7B40C9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Edibles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491667-CB95-4CF2-BF6C-C1AC4D74C16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27934" y="3095047"/>
            <a:ext cx="2753258" cy="1832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938ED0-D8F1-4C46-815E-F336AAC5D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483" y="3670362"/>
            <a:ext cx="2775874" cy="13879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82B709-22A9-425D-A147-420B4497AFD8}"/>
              </a:ext>
            </a:extLst>
          </p:cNvPr>
          <p:cNvSpPr/>
          <p:nvPr/>
        </p:nvSpPr>
        <p:spPr>
          <a:xfrm>
            <a:off x="4427934" y="5285403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https://herb.co/2017/09/20/gummy-bear-edibles-california/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8D107B-7534-49B8-BB44-FD4A88E97685}"/>
              </a:ext>
            </a:extLst>
          </p:cNvPr>
          <p:cNvSpPr/>
          <p:nvPr/>
        </p:nvSpPr>
        <p:spPr>
          <a:xfrm>
            <a:off x="279633" y="5583015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https://herb.co/2016/02/01/step-step-guide-making-cannabis-pills/</a:t>
            </a:r>
          </a:p>
        </p:txBody>
      </p:sp>
    </p:spTree>
    <p:extLst>
      <p:ext uri="{BB962C8B-B14F-4D97-AF65-F5344CB8AC3E}">
        <p14:creationId xmlns:p14="http://schemas.microsoft.com/office/powerpoint/2010/main" val="34484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C2430-3958-4434-95B1-A883D92C5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Consumption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2BFA6-5FD8-4017-8422-2A21DCEEAA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Bath Salts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C5DC378-F5E3-4C25-8A9A-6A298E1BF2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744" y="3575550"/>
            <a:ext cx="2930903" cy="207024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C0607-F271-4668-BBCE-D22AAA86C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Marijuana in its natural 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B5D232-7F00-4D5E-B717-3C5D7EB61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693" y="2864491"/>
            <a:ext cx="2952750" cy="2781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27FCF7-00D8-4746-A5EB-343CB2A4676D}"/>
              </a:ext>
            </a:extLst>
          </p:cNvPr>
          <p:cNvSpPr txBox="1"/>
          <p:nvPr/>
        </p:nvSpPr>
        <p:spPr>
          <a:xfrm>
            <a:off x="5634693" y="5754848"/>
            <a:ext cx="2952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https://www.dea.gov/ops/cannabis.shtml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9D31BA-C927-47F5-AEBF-76FE6E5D8DBC}"/>
              </a:ext>
            </a:extLst>
          </p:cNvPr>
          <p:cNvSpPr/>
          <p:nvPr/>
        </p:nvSpPr>
        <p:spPr>
          <a:xfrm>
            <a:off x="558647" y="5754848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http://www.drugfreeworld.org/real-life-stories/marijuana.html</a:t>
            </a:r>
          </a:p>
        </p:txBody>
      </p:sp>
    </p:spTree>
    <p:extLst>
      <p:ext uri="{BB962C8B-B14F-4D97-AF65-F5344CB8AC3E}">
        <p14:creationId xmlns:p14="http://schemas.microsoft.com/office/powerpoint/2010/main" val="355467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</TotalTime>
  <Words>453</Words>
  <Application>Microsoft Office PowerPoint</Application>
  <PresentationFormat>Widescreen</PresentationFormat>
  <Paragraphs>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Marijuana Cannabis</vt:lpstr>
      <vt:lpstr>Street Names </vt:lpstr>
      <vt:lpstr>Labels  </vt:lpstr>
      <vt:lpstr>Short-Term Effects</vt:lpstr>
      <vt:lpstr>Long Term Effects</vt:lpstr>
      <vt:lpstr>Forms of Marijuana </vt:lpstr>
      <vt:lpstr>Methods of Consumption </vt:lpstr>
      <vt:lpstr>Methods for Consumption </vt:lpstr>
      <vt:lpstr>Methods for Consumption </vt:lpstr>
      <vt:lpstr>Effects on Community </vt:lpstr>
      <vt:lpstr>Other Information</vt:lpstr>
      <vt:lpstr>Video!</vt:lpstr>
      <vt:lpstr>Works Cited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 Cannabis</dc:title>
  <dc:creator>Melanie McKune</dc:creator>
  <cp:lastModifiedBy>Melanie McKune</cp:lastModifiedBy>
  <cp:revision>15</cp:revision>
  <dcterms:created xsi:type="dcterms:W3CDTF">2017-11-22T05:37:16Z</dcterms:created>
  <dcterms:modified xsi:type="dcterms:W3CDTF">2017-11-26T22:59:26Z</dcterms:modified>
</cp:coreProperties>
</file>