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73" r:id="rId2"/>
    <p:sldId id="288" r:id="rId3"/>
    <p:sldId id="289" r:id="rId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1C1C"/>
    <a:srgbClr val="07556D"/>
    <a:srgbClr val="FF3399"/>
    <a:srgbClr val="FF6C11"/>
    <a:srgbClr val="F0BF34"/>
    <a:srgbClr val="CC00FF"/>
    <a:srgbClr val="000000"/>
    <a:srgbClr val="7B7859"/>
    <a:srgbClr val="FF9933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99" autoAdjust="0"/>
    <p:restoredTop sz="94291" autoAdjust="0"/>
  </p:normalViewPr>
  <p:slideViewPr>
    <p:cSldViewPr>
      <p:cViewPr varScale="1">
        <p:scale>
          <a:sx n="64" d="100"/>
          <a:sy n="64" d="100"/>
        </p:scale>
        <p:origin x="17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-2388"/>
    </p:cViewPr>
  </p:sorterViewPr>
  <p:notesViewPr>
    <p:cSldViewPr>
      <p:cViewPr varScale="1">
        <p:scale>
          <a:sx n="50" d="100"/>
          <a:sy n="50" d="100"/>
        </p:scale>
        <p:origin x="2814" y="3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1726"/>
          </a:xfrm>
          <a:prstGeom prst="rect">
            <a:avLst/>
          </a:prstGeom>
        </p:spPr>
        <p:txBody>
          <a:bodyPr vert="horz" lIns="96658" tIns="48330" rIns="96658" bIns="48330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1726"/>
          </a:xfrm>
          <a:prstGeom prst="rect">
            <a:avLst/>
          </a:prstGeom>
        </p:spPr>
        <p:txBody>
          <a:bodyPr vert="horz" lIns="96658" tIns="48330" rIns="96658" bIns="48330" rtlCol="0"/>
          <a:lstStyle>
            <a:lvl1pPr algn="r">
              <a:defRPr sz="1300"/>
            </a:lvl1pPr>
          </a:lstStyle>
          <a:p>
            <a:fld id="{FAA60C48-2026-448D-8FC5-3DC5825B01DE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8" tIns="48330" rIns="96658" bIns="4833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9"/>
            <a:ext cx="5852160" cy="3780473"/>
          </a:xfrm>
          <a:prstGeom prst="rect">
            <a:avLst/>
          </a:prstGeom>
        </p:spPr>
        <p:txBody>
          <a:bodyPr vert="horz" lIns="96658" tIns="48330" rIns="96658" bIns="4833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5"/>
          </a:xfrm>
          <a:prstGeom prst="rect">
            <a:avLst/>
          </a:prstGeom>
        </p:spPr>
        <p:txBody>
          <a:bodyPr vert="horz" lIns="96658" tIns="48330" rIns="96658" bIns="48330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5"/>
          </a:xfrm>
          <a:prstGeom prst="rect">
            <a:avLst/>
          </a:prstGeom>
        </p:spPr>
        <p:txBody>
          <a:bodyPr vert="horz" lIns="96658" tIns="48330" rIns="96658" bIns="48330" rtlCol="0" anchor="b"/>
          <a:lstStyle>
            <a:lvl1pPr algn="r">
              <a:defRPr sz="1300"/>
            </a:lvl1pPr>
          </a:lstStyle>
          <a:p>
            <a:fld id="{7C9F86D8-15CA-48A1-BDA1-82DCDBB19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054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3B332-E92C-4D12-9D63-16FE5F1F88E8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ABAC2-2A0B-4E82-A127-07E46EB9CD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3B332-E92C-4D12-9D63-16FE5F1F88E8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ABAC2-2A0B-4E82-A127-07E46EB9CD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3B332-E92C-4D12-9D63-16FE5F1F88E8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ABAC2-2A0B-4E82-A127-07E46EB9CD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3B332-E92C-4D12-9D63-16FE5F1F88E8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ABAC2-2A0B-4E82-A127-07E46EB9CD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3B332-E92C-4D12-9D63-16FE5F1F88E8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ABAC2-2A0B-4E82-A127-07E46EB9CD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3B332-E92C-4D12-9D63-16FE5F1F88E8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ABAC2-2A0B-4E82-A127-07E46EB9CD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3B332-E92C-4D12-9D63-16FE5F1F88E8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ABAC2-2A0B-4E82-A127-07E46EB9CD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3B332-E92C-4D12-9D63-16FE5F1F88E8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ABAC2-2A0B-4E82-A127-07E46EB9CD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3B332-E92C-4D12-9D63-16FE5F1F88E8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ABAC2-2A0B-4E82-A127-07E46EB9CD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3B332-E92C-4D12-9D63-16FE5F1F88E8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ABAC2-2A0B-4E82-A127-07E46EB9CD3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3B332-E92C-4D12-9D63-16FE5F1F88E8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CABAC2-2A0B-4E82-A127-07E46EB9CD3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CABAC2-2A0B-4E82-A127-07E46EB9CD3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883B332-E92C-4D12-9D63-16FE5F1F88E8}" type="datetimeFigureOut">
              <a:rPr lang="en-US" smtClean="0"/>
              <a:t>4/17/2024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microsoft.com/office/2007/relationships/hdphoto" Target="../media/hdphoto2.wdp"/><Relationship Id="rId10" Type="http://schemas.openxmlformats.org/officeDocument/2006/relationships/image" Target="../media/image7.png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microsoft.com/office/2007/relationships/hdphoto" Target="../media/hdphoto1.wdp"/><Relationship Id="rId7" Type="http://schemas.microsoft.com/office/2007/relationships/hdphoto" Target="../media/hdphoto5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slide" Target="slide3.xml"/><Relationship Id="rId5" Type="http://schemas.microsoft.com/office/2007/relationships/hdphoto" Target="../media/hdphoto4.wdp"/><Relationship Id="rId10" Type="http://schemas.openxmlformats.org/officeDocument/2006/relationships/image" Target="../media/image12.png"/><Relationship Id="rId4" Type="http://schemas.openxmlformats.org/officeDocument/2006/relationships/image" Target="../media/image9.png"/><Relationship Id="rId9" Type="http://schemas.microsoft.com/office/2007/relationships/hdphoto" Target="../media/hdphoto3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Pin on silhouette files i have">
            <a:extLst>
              <a:ext uri="{FF2B5EF4-FFF2-40B4-BE49-F238E27FC236}">
                <a16:creationId xmlns:a16="http://schemas.microsoft.com/office/drawing/2014/main" id="{D54A27DF-BBB3-417B-AB78-71D4F7E82A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000" b="98000" l="4000" r="94333">
                        <a14:foregroundMark x1="20333" y1="6333" x2="20333" y2="6333"/>
                        <a14:foregroundMark x1="39333" y1="4000" x2="39333" y2="4000"/>
                        <a14:foregroundMark x1="8333" y1="21667" x2="8333" y2="21667"/>
                        <a14:foregroundMark x1="6333" y1="34667" x2="6333" y2="34667"/>
                        <a14:foregroundMark x1="5000" y1="17000" x2="5000" y2="17000"/>
                        <a14:foregroundMark x1="4000" y1="33667" x2="4000" y2="33667"/>
                        <a14:foregroundMark x1="92000" y1="93667" x2="92000" y2="93667"/>
                        <a14:foregroundMark x1="94333" y1="98000" x2="94333" y2="98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287525">
            <a:off x="6468337" y="5757036"/>
            <a:ext cx="1345989" cy="13459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Cute easter bunny gray face Royalty Free Vector Image">
            <a:extLst>
              <a:ext uri="{FF2B5EF4-FFF2-40B4-BE49-F238E27FC236}">
                <a16:creationId xmlns:a16="http://schemas.microsoft.com/office/drawing/2014/main" id="{D142F4CB-A689-4906-8D0B-09FCDF407C0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78" b="48704" l="12000" r="87714">
                        <a14:foregroundMark x1="22000" y1="5926" x2="22000" y2="5926"/>
                        <a14:foregroundMark x1="29857" y1="8426" x2="29857" y2="8426"/>
                        <a14:foregroundMark x1="36429" y1="48704" x2="36429" y2="48704"/>
                        <a14:foregroundMark x1="37714" y1="46667" x2="37714" y2="46667"/>
                        <a14:foregroundMark x1="23571" y1="3148" x2="23571" y2="3148"/>
                        <a14:foregroundMark x1="73857" y1="6852" x2="73857" y2="6852"/>
                        <a14:foregroundMark x1="72429" y1="22500" x2="72429" y2="22500"/>
                        <a14:foregroundMark x1="80429" y1="7222" x2="80429" y2="7222"/>
                        <a14:foregroundMark x1="85143" y1="12037" x2="84714" y2="15370"/>
                        <a14:foregroundMark x1="23571" y1="4630" x2="23571" y2="4630"/>
                        <a14:foregroundMark x1="76857" y1="833" x2="76857" y2="833"/>
                        <a14:foregroundMark x1="79286" y1="3796" x2="79286" y2="3796"/>
                        <a14:foregroundMark x1="79286" y1="4815" x2="66286" y2="37500"/>
                        <a14:foregroundMark x1="33714" y1="10278" x2="22000" y2="8704"/>
                        <a14:foregroundMark x1="22000" y1="8704" x2="16571" y2="15926"/>
                        <a14:foregroundMark x1="16571" y1="15926" x2="31429" y2="37315"/>
                        <a14:foregroundMark x1="31429" y1="37315" x2="35571" y2="30741"/>
                        <a14:foregroundMark x1="35571" y1="30741" x2="35714" y2="16759"/>
                        <a14:foregroundMark x1="35714" y1="16759" x2="31714" y2="10278"/>
                        <a14:foregroundMark x1="12857" y1="9167" x2="12857" y2="9167"/>
                        <a14:foregroundMark x1="22714" y1="278" x2="22714" y2="278"/>
                        <a14:foregroundMark x1="87857" y1="9722" x2="87857" y2="9722"/>
                        <a14:foregroundMark x1="12000" y1="10185" x2="12000" y2="10185"/>
                      </a14:backgroundRemoval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571" r="10573" b="51111"/>
          <a:stretch/>
        </p:blipFill>
        <p:spPr bwMode="auto">
          <a:xfrm rot="19655459">
            <a:off x="7253699" y="5015147"/>
            <a:ext cx="2290310" cy="2190731"/>
          </a:xfrm>
          <a:prstGeom prst="rect">
            <a:avLst/>
          </a:prstGeom>
          <a:ln>
            <a:noFill/>
          </a:ln>
          <a:effectLst>
            <a:outerShdw blurRad="292100" dist="139700" dir="4320000" algn="tl" rotWithShape="0">
              <a:srgbClr val="333333">
                <a:alpha val="31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D4AC09-5042-42C6-AAA5-2F55A0BB3E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048" y="1151529"/>
            <a:ext cx="7838752" cy="5585179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buClr>
                <a:schemeClr val="accent2"/>
              </a:buClr>
            </a:pPr>
            <a:r>
              <a:rPr lang="en-US" sz="3600" b="1" dirty="0">
                <a:solidFill>
                  <a:srgbClr val="07556D"/>
                </a:solidFill>
              </a:rPr>
              <a:t>Intro</a:t>
            </a:r>
            <a:r>
              <a:rPr lang="en-US" sz="3600" b="1" dirty="0">
                <a:solidFill>
                  <a:srgbClr val="7A1C1C"/>
                </a:solidFill>
              </a:rPr>
              <a:t> </a:t>
            </a:r>
            <a:r>
              <a:rPr lang="en-US" sz="3600" dirty="0"/>
              <a:t>–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BIG Digestive System Diagram </a:t>
            </a:r>
            <a:r>
              <a:rPr lang="en-US" sz="3600" dirty="0"/>
              <a:t>out</a:t>
            </a:r>
          </a:p>
          <a:p>
            <a:pPr>
              <a:spcBef>
                <a:spcPts val="0"/>
              </a:spcBef>
              <a:buClr>
                <a:schemeClr val="accent2"/>
              </a:buClr>
            </a:pPr>
            <a:r>
              <a:rPr lang="en-US" sz="3600" b="1" dirty="0">
                <a:solidFill>
                  <a:srgbClr val="7A1C1C"/>
                </a:solidFill>
              </a:rPr>
              <a:t>Advanced</a:t>
            </a:r>
            <a:r>
              <a:rPr lang="en-US" sz="3600" dirty="0"/>
              <a:t> – Piece of paper and something to write with out; go to Weekly Course Calendar on phone</a:t>
            </a:r>
          </a:p>
          <a:p>
            <a:pPr lvl="0">
              <a:spcBef>
                <a:spcPts val="0"/>
              </a:spcBef>
              <a:buClr>
                <a:srgbClr val="5ECCF3"/>
              </a:buClr>
            </a:pPr>
            <a:r>
              <a:rPr lang="en-US" sz="3600" b="1" dirty="0">
                <a:solidFill>
                  <a:prstClr val="black"/>
                </a:solidFill>
              </a:rPr>
              <a:t>Reminders n’ Stuff:</a:t>
            </a:r>
          </a:p>
          <a:p>
            <a:pPr marL="804863" lvl="1" indent="-290513">
              <a:spcBef>
                <a:spcPts val="0"/>
              </a:spcBef>
              <a:buClr>
                <a:srgbClr val="A7EA52"/>
              </a:buClr>
            </a:pPr>
            <a:r>
              <a:rPr lang="en-US" sz="3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CLUB MED Officer Candidate Applications</a:t>
            </a:r>
            <a:r>
              <a:rPr lang="en-US" sz="3400" dirty="0">
                <a:solidFill>
                  <a:prstClr val="black"/>
                </a:solidFill>
              </a:rPr>
              <a:t> </a:t>
            </a:r>
            <a:r>
              <a:rPr lang="en-US" sz="3400" dirty="0">
                <a:solidFill>
                  <a:srgbClr val="FF0000"/>
                </a:solidFill>
              </a:rPr>
              <a:t>due Friday</a:t>
            </a:r>
          </a:p>
          <a:p>
            <a:pPr marL="804863" lvl="1" indent="-290513">
              <a:spcBef>
                <a:spcPts val="0"/>
              </a:spcBef>
              <a:buClr>
                <a:srgbClr val="A7EA52"/>
              </a:buClr>
            </a:pPr>
            <a:r>
              <a:rPr lang="en-US" sz="3400" dirty="0">
                <a:solidFill>
                  <a:prstClr val="black"/>
                </a:solidFill>
              </a:rPr>
              <a:t>I am going to enter </a:t>
            </a:r>
            <a:r>
              <a:rPr lang="en-US" sz="3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zeros for missing competencies </a:t>
            </a:r>
            <a:r>
              <a:rPr lang="en-US" sz="3400" i="1" dirty="0">
                <a:solidFill>
                  <a:prstClr val="black"/>
                </a:solidFill>
              </a:rPr>
              <a:t>next</a:t>
            </a:r>
            <a:r>
              <a:rPr lang="en-US" sz="3400" dirty="0">
                <a:solidFill>
                  <a:prstClr val="black"/>
                </a:solidFill>
              </a:rPr>
              <a:t> week…after grades are posted</a:t>
            </a:r>
          </a:p>
          <a:p>
            <a:pPr marL="804863" lvl="1" indent="-290513">
              <a:spcBef>
                <a:spcPts val="0"/>
              </a:spcBef>
              <a:buClr>
                <a:srgbClr val="A7EA52"/>
              </a:buClr>
            </a:pPr>
            <a:r>
              <a:rPr lang="en-US" sz="3400" dirty="0">
                <a:solidFill>
                  <a:prstClr val="black"/>
                </a:solidFill>
              </a:rPr>
              <a:t>Job Shadow needs?</a:t>
            </a:r>
          </a:p>
          <a:p>
            <a:pPr marL="804863" lvl="1" indent="-290513">
              <a:spcBef>
                <a:spcPts val="0"/>
              </a:spcBef>
              <a:buClr>
                <a:srgbClr val="A7EA52"/>
              </a:buClr>
            </a:pPr>
            <a:r>
              <a:rPr lang="en-US" sz="3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Staff/Student Swap </a:t>
            </a:r>
            <a:r>
              <a:rPr lang="en-US" sz="3400" dirty="0">
                <a:solidFill>
                  <a:prstClr val="black"/>
                </a:solidFill>
              </a:rPr>
              <a:t>tomorrow!</a:t>
            </a:r>
          </a:p>
          <a:p>
            <a:pPr>
              <a:spcBef>
                <a:spcPts val="0"/>
              </a:spcBef>
              <a:buClr>
                <a:schemeClr val="accent2"/>
              </a:buClr>
            </a:pPr>
            <a:endParaRPr lang="en-US" sz="36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1324C5-3DF7-46A1-AA84-4206EDD07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048" y="5745"/>
            <a:ext cx="7620000" cy="1143000"/>
          </a:xfrm>
        </p:spPr>
        <p:txBody>
          <a:bodyPr/>
          <a:lstStyle/>
          <a:p>
            <a:r>
              <a:rPr lang="en-US" sz="4800" dirty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Today – April 16</a:t>
            </a:r>
            <a:r>
              <a:rPr lang="en-US" sz="4800" baseline="30000" dirty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sz="4800" dirty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</a:p>
        </p:txBody>
      </p:sp>
      <p:pic>
        <p:nvPicPr>
          <p:cNvPr id="9" name="Picture 20" descr="12,218 Easter Chick Illustrations &amp; Clip Art - iStock">
            <a:extLst>
              <a:ext uri="{FF2B5EF4-FFF2-40B4-BE49-F238E27FC236}">
                <a16:creationId xmlns:a16="http://schemas.microsoft.com/office/drawing/2014/main" id="{6E4F8853-E132-42AB-923E-21BB925653E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6538" b="46247" l="50654" r="73203">
                        <a14:foregroundMark x1="51961" y1="20581" x2="51961" y2="20581"/>
                        <a14:foregroundMark x1="71895" y1="20823" x2="71895" y2="20823"/>
                        <a14:foregroundMark x1="72386" y1="16707" x2="72386" y2="16707"/>
                        <a14:foregroundMark x1="73529" y1="20097" x2="73529" y2="20097"/>
                        <a14:foregroundMark x1="61438" y1="6538" x2="61438" y2="6538"/>
                        <a14:foregroundMark x1="63399" y1="6780" x2="63399" y2="6780"/>
                        <a14:foregroundMark x1="51634" y1="18402" x2="51634" y2="18402"/>
                        <a14:foregroundMark x1="50654" y1="20097" x2="50654" y2="20097"/>
                        <a14:foregroundMark x1="59804" y1="44310" x2="59804" y2="44310"/>
                        <a14:foregroundMark x1="63399" y1="44310" x2="63399" y2="44310"/>
                        <a14:foregroundMark x1="59804" y1="46005" x2="59804" y2="46005"/>
                        <a14:foregroundMark x1="63725" y1="46247" x2="63725" y2="4624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8936" t="4780" r="25532" b="51080"/>
          <a:stretch/>
        </p:blipFill>
        <p:spPr bwMode="auto">
          <a:xfrm>
            <a:off x="7676075" y="347106"/>
            <a:ext cx="1107050" cy="129156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0" descr="12,218 Easter Chick Illustrations &amp; Clip Art - iStock">
            <a:extLst>
              <a:ext uri="{FF2B5EF4-FFF2-40B4-BE49-F238E27FC236}">
                <a16:creationId xmlns:a16="http://schemas.microsoft.com/office/drawing/2014/main" id="{8C52F390-5D81-40D6-9A31-AB39A056A84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60291" b="98305" l="78268" r="97386">
                        <a14:foregroundMark x1="78268" y1="72397" x2="78268" y2="72397"/>
                        <a14:foregroundMark x1="87418" y1="61501" x2="87418" y2="61501"/>
                        <a14:foregroundMark x1="89052" y1="90557" x2="89052" y2="90557"/>
                        <a14:foregroundMark x1="85294" y1="88378" x2="85294" y2="88378"/>
                        <a14:foregroundMark x1="84967" y1="97094" x2="84967" y2="97094"/>
                        <a14:foregroundMark x1="85621" y1="98063" x2="85621" y2="98063"/>
                        <a14:foregroundMark x1="90686" y1="98063" x2="90686" y2="98063"/>
                        <a14:foregroundMark x1="89052" y1="98547" x2="89052" y2="98547"/>
                        <a14:foregroundMark x1="97059" y1="76998" x2="97059" y2="76998"/>
                        <a14:foregroundMark x1="90033" y1="60291" x2="90033" y2="6029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6596" t="58378"/>
          <a:stretch/>
        </p:blipFill>
        <p:spPr bwMode="auto">
          <a:xfrm>
            <a:off x="9588292" y="1914009"/>
            <a:ext cx="838200" cy="100593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0" descr="12,218 Easter Chick Illustrations &amp; Clip Art - iStock">
            <a:extLst>
              <a:ext uri="{FF2B5EF4-FFF2-40B4-BE49-F238E27FC236}">
                <a16:creationId xmlns:a16="http://schemas.microsoft.com/office/drawing/2014/main" id="{88337E92-D8D1-4262-8FDC-F68D40CA61C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53027" b="98547" l="53105" r="74183">
                        <a14:foregroundMark x1="53105" y1="73608" x2="53105" y2="73608"/>
                        <a14:foregroundMark x1="73366" y1="72155" x2="73366" y2="72155"/>
                        <a14:foregroundMark x1="65196" y1="53027" x2="65196" y2="53027"/>
                        <a14:foregroundMark x1="65850" y1="94915" x2="65850" y2="94915"/>
                        <a14:foregroundMark x1="59967" y1="96852" x2="59967" y2="96852"/>
                        <a14:foregroundMark x1="61111" y1="98789" x2="61111" y2="98789"/>
                        <a14:foregroundMark x1="59314" y1="99031" x2="59314" y2="99031"/>
                        <a14:foregroundMark x1="74183" y1="70460" x2="74183" y2="70460"/>
                        <a14:foregroundMark x1="74183" y1="72639" x2="74183" y2="7263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1459" t="48181" r="25136"/>
          <a:stretch/>
        </p:blipFill>
        <p:spPr bwMode="auto">
          <a:xfrm>
            <a:off x="197115" y="5484314"/>
            <a:ext cx="838200" cy="125239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0" descr="12,218 Easter Chick Illustrations &amp; Clip Art - iStock">
            <a:extLst>
              <a:ext uri="{FF2B5EF4-FFF2-40B4-BE49-F238E27FC236}">
                <a16:creationId xmlns:a16="http://schemas.microsoft.com/office/drawing/2014/main" id="{F5C8FE73-EA30-4596-857F-ED230FA9297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46489" l="26144" r="47386">
                        <a14:foregroundMark x1="36765" y1="3390" x2="36765" y2="3390"/>
                        <a14:foregroundMark x1="35131" y1="726" x2="35131" y2="726"/>
                        <a14:foregroundMark x1="26307" y1="17676" x2="26307" y2="17676"/>
                        <a14:foregroundMark x1="47059" y1="17918" x2="47059" y2="17918"/>
                        <a14:foregroundMark x1="47386" y1="21308" x2="47386" y2="21308"/>
                        <a14:foregroundMark x1="40686" y1="43826" x2="40686" y2="43826"/>
                        <a14:foregroundMark x1="40850" y1="46005" x2="40850" y2="46005"/>
                        <a14:foregroundMark x1="39052" y1="46489" x2="39052" y2="46489"/>
                        <a14:foregroundMark x1="39379" y1="46247" x2="39379" y2="46247"/>
                        <a14:backgroundMark x1="38889" y1="46489" x2="38889" y2="46489"/>
                        <a14:backgroundMark x1="25654" y1="18160" x2="25654" y2="18160"/>
                        <a14:backgroundMark x1="25654" y1="17676" x2="25654" y2="176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4432" r="50036" b="51862"/>
          <a:stretch/>
        </p:blipFill>
        <p:spPr bwMode="auto">
          <a:xfrm>
            <a:off x="8229600" y="3733800"/>
            <a:ext cx="914400" cy="116342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0" descr="12,218 Easter Chick Illustrations &amp; Clip Art - iStock">
            <a:extLst>
              <a:ext uri="{FF2B5EF4-FFF2-40B4-BE49-F238E27FC236}">
                <a16:creationId xmlns:a16="http://schemas.microsoft.com/office/drawing/2014/main" id="{24C02366-74ED-4392-AFBB-5C62E8A8BF7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53511" b="97821" l="654" r="24837">
                        <a14:foregroundMark x1="10948" y1="56174" x2="10948" y2="56174"/>
                        <a14:foregroundMark x1="12745" y1="54479" x2="12745" y2="54479"/>
                        <a14:foregroundMark x1="24837" y1="76271" x2="24837" y2="76271"/>
                        <a14:foregroundMark x1="1634" y1="73366" x2="1634" y2="73366"/>
                        <a14:foregroundMark x1="654" y1="75303" x2="654" y2="75303"/>
                        <a14:foregroundMark x1="654" y1="71913" x2="654" y2="71913"/>
                        <a14:foregroundMark x1="8660" y1="97337" x2="8660" y2="97337"/>
                        <a14:foregroundMark x1="13072" y1="97821" x2="13072" y2="97821"/>
                        <a14:foregroundMark x1="12745" y1="53995" x2="12745" y2="53995"/>
                        <a14:backgroundMark x1="12582" y1="53269" x2="12582" y2="5326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52707" r="73723"/>
          <a:stretch/>
        </p:blipFill>
        <p:spPr bwMode="auto">
          <a:xfrm>
            <a:off x="9677400" y="495667"/>
            <a:ext cx="941089" cy="114299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2251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0" descr="Pin on silhouette files i have">
            <a:extLst>
              <a:ext uri="{FF2B5EF4-FFF2-40B4-BE49-F238E27FC236}">
                <a16:creationId xmlns:a16="http://schemas.microsoft.com/office/drawing/2014/main" id="{E46DAF4C-68BF-400F-A0C5-08D11AAC85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000" b="98000" l="4000" r="94333">
                        <a14:foregroundMark x1="20333" y1="6333" x2="20333" y2="6333"/>
                        <a14:foregroundMark x1="39333" y1="4000" x2="39333" y2="4000"/>
                        <a14:foregroundMark x1="8333" y1="21667" x2="8333" y2="21667"/>
                        <a14:foregroundMark x1="6333" y1="34667" x2="6333" y2="34667"/>
                        <a14:foregroundMark x1="5000" y1="17000" x2="5000" y2="17000"/>
                        <a14:foregroundMark x1="4000" y1="33667" x2="4000" y2="33667"/>
                        <a14:foregroundMark x1="92000" y1="93667" x2="92000" y2="93667"/>
                        <a14:foregroundMark x1="94333" y1="98000" x2="94333" y2="98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80960" flipH="1">
            <a:off x="6905130" y="793274"/>
            <a:ext cx="1143000" cy="1143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0" descr="Pin on silhouette files i have">
            <a:extLst>
              <a:ext uri="{FF2B5EF4-FFF2-40B4-BE49-F238E27FC236}">
                <a16:creationId xmlns:a16="http://schemas.microsoft.com/office/drawing/2014/main" id="{55F0221D-8F9D-44EE-BCD2-C9A77C6E59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000" b="98000" l="4000" r="94333">
                        <a14:foregroundMark x1="20333" y1="6333" x2="20333" y2="6333"/>
                        <a14:foregroundMark x1="39333" y1="4000" x2="39333" y2="4000"/>
                        <a14:foregroundMark x1="8333" y1="21667" x2="8333" y2="21667"/>
                        <a14:foregroundMark x1="6333" y1="34667" x2="6333" y2="34667"/>
                        <a14:foregroundMark x1="5000" y1="17000" x2="5000" y2="17000"/>
                        <a14:foregroundMark x1="4000" y1="33667" x2="4000" y2="33667"/>
                        <a14:foregroundMark x1="92000" y1="93667" x2="92000" y2="93667"/>
                        <a14:foregroundMark x1="94333" y1="98000" x2="94333" y2="98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56471">
            <a:off x="5411234" y="191016"/>
            <a:ext cx="1276347" cy="1276347"/>
          </a:xfrm>
          <a:prstGeom prst="rect">
            <a:avLst/>
          </a:prstGeom>
          <a:ln>
            <a:noFill/>
          </a:ln>
          <a:effectLst>
            <a:outerShdw blurRad="292100" dist="139700" dir="6120000" algn="tl" rotWithShape="0">
              <a:srgbClr val="333333">
                <a:alpha val="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Easter Bunny From Behind - Free Transparent PNG Clipart Images Download">
            <a:extLst>
              <a:ext uri="{FF2B5EF4-FFF2-40B4-BE49-F238E27FC236}">
                <a16:creationId xmlns:a16="http://schemas.microsoft.com/office/drawing/2014/main" id="{A23E79DF-DBD0-441F-828E-B9A8D93F5D2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977" b="94023" l="10000" r="90000">
                        <a14:foregroundMark x1="40119" y1="73324" x2="40119" y2="73324"/>
                        <a14:foregroundMark x1="66190" y1="77551" x2="66190" y2="77551"/>
                        <a14:foregroundMark x1="71190" y1="88484" x2="71190" y2="88484"/>
                        <a14:foregroundMark x1="73690" y1="85277" x2="73690" y2="85277"/>
                        <a14:foregroundMark x1="66667" y1="88484" x2="66667" y2="88484"/>
                        <a14:foregroundMark x1="33690" y1="88630" x2="33690" y2="88630"/>
                        <a14:foregroundMark x1="37619" y1="88484" x2="37619" y2="88484"/>
                        <a14:foregroundMark x1="30952" y1="85423" x2="30952" y2="85423"/>
                        <a14:foregroundMark x1="25357" y1="85131" x2="25357" y2="85131"/>
                        <a14:foregroundMark x1="30952" y1="82945" x2="30952" y2="82945"/>
                        <a14:foregroundMark x1="32262" y1="84257" x2="32262" y2="84257"/>
                        <a14:foregroundMark x1="31786" y1="81487" x2="31786" y2="81487"/>
                        <a14:foregroundMark x1="38929" y1="87464" x2="38929" y2="87464"/>
                        <a14:foregroundMark x1="36667" y1="90087" x2="36667" y2="90087"/>
                        <a14:foregroundMark x1="37976" y1="86152" x2="37976" y2="86152"/>
                        <a14:foregroundMark x1="33690" y1="92274" x2="33690" y2="92274"/>
                        <a14:foregroundMark x1="35833" y1="84840" x2="35833" y2="84840"/>
                        <a14:foregroundMark x1="39524" y1="84111" x2="39524" y2="84111"/>
                        <a14:foregroundMark x1="63810" y1="82362" x2="63810" y2="82362"/>
                        <a14:foregroundMark x1="65595" y1="85714" x2="65595" y2="85714"/>
                        <a14:foregroundMark x1="70952" y1="85423" x2="70952" y2="85423"/>
                        <a14:foregroundMark x1="72857" y1="89942" x2="72857" y2="89942"/>
                        <a14:foregroundMark x1="73214" y1="88192" x2="73214" y2="88192"/>
                        <a14:foregroundMark x1="73929" y1="88921" x2="73929" y2="88921"/>
                        <a14:foregroundMark x1="70595" y1="90816" x2="70595" y2="90816"/>
                        <a14:foregroundMark x1="68452" y1="90816" x2="68452" y2="90816"/>
                        <a14:foregroundMark x1="70833" y1="92128" x2="70833" y2="92128"/>
                        <a14:foregroundMark x1="72738" y1="92566" x2="72738" y2="92566"/>
                        <a14:foregroundMark x1="72738" y1="91545" x2="72738" y2="91545"/>
                        <a14:foregroundMark x1="69524" y1="91254" x2="69524" y2="91254"/>
                        <a14:foregroundMark x1="30357" y1="88776" x2="30357" y2="88776"/>
                        <a14:foregroundMark x1="32024" y1="91691" x2="32024" y2="91691"/>
                        <a14:foregroundMark x1="35000" y1="92274" x2="35000" y2="92274"/>
                        <a14:foregroundMark x1="35357" y1="91254" x2="35357" y2="91254"/>
                        <a14:foregroundMark x1="30833" y1="89504" x2="30833" y2="89504"/>
                        <a14:foregroundMark x1="37500" y1="8892" x2="37500" y2="8892"/>
                        <a14:foregroundMark x1="68333" y1="7289" x2="68333" y2="7289"/>
                        <a14:foregroundMark x1="36071" y1="6560" x2="36071" y2="6560"/>
                        <a14:foregroundMark x1="67976" y1="6706" x2="67976" y2="6706"/>
                        <a14:foregroundMark x1="66667" y1="6122" x2="66667" y2="6122"/>
                        <a14:foregroundMark x1="31548" y1="89650" x2="31548" y2="89650"/>
                        <a14:foregroundMark x1="30952" y1="91108" x2="30952" y2="91108"/>
                        <a14:foregroundMark x1="32500" y1="92420" x2="32500" y2="92420"/>
                        <a14:foregroundMark x1="34167" y1="92857" x2="34167" y2="92857"/>
                        <a14:foregroundMark x1="35833" y1="91545" x2="35833" y2="91545"/>
                        <a14:foregroundMark x1="37857" y1="90525" x2="37857" y2="90525"/>
                        <a14:foregroundMark x1="65476" y1="88921" x2="65476" y2="88921"/>
                        <a14:foregroundMark x1="66667" y1="89942" x2="66667" y2="89942"/>
                        <a14:foregroundMark x1="68333" y1="91545" x2="68333" y2="91545"/>
                        <a14:foregroundMark x1="67381" y1="90962" x2="67381" y2="90962"/>
                        <a14:foregroundMark x1="32143" y1="92128" x2="32143" y2="92128"/>
                        <a14:foregroundMark x1="32143" y1="92566" x2="32143" y2="92566"/>
                        <a14:foregroundMark x1="30476" y1="90525" x2="30476" y2="90525"/>
                        <a14:foregroundMark x1="29881" y1="90087" x2="29881" y2="90087"/>
                        <a14:foregroundMark x1="31071" y1="91399" x2="31071" y2="91399"/>
                        <a14:foregroundMark x1="30595" y1="91399" x2="30595" y2="91399"/>
                        <a14:foregroundMark x1="31667" y1="92128" x2="31667" y2="92128"/>
                        <a14:foregroundMark x1="31786" y1="92128" x2="31786" y2="92128"/>
                        <a14:foregroundMark x1="35714" y1="93149" x2="35714" y2="93149"/>
                        <a14:foregroundMark x1="33214" y1="93149" x2="33214" y2="93149"/>
                        <a14:foregroundMark x1="32857" y1="92711" x2="32857" y2="92711"/>
                        <a14:foregroundMark x1="32857" y1="92857" x2="32857" y2="92857"/>
                        <a14:foregroundMark x1="32619" y1="93440" x2="32619" y2="93440"/>
                        <a14:foregroundMark x1="26786" y1="75802" x2="26786" y2="75802"/>
                        <a14:foregroundMark x1="22976" y1="77988" x2="22976" y2="77988"/>
                        <a14:foregroundMark x1="20952" y1="80758" x2="20952" y2="80758"/>
                        <a14:foregroundMark x1="36310" y1="92711" x2="36310" y2="92711"/>
                        <a14:foregroundMark x1="37738" y1="91254" x2="37738" y2="91254"/>
                        <a14:foregroundMark x1="31548" y1="92711" x2="31548" y2="92711"/>
                        <a14:foregroundMark x1="31905" y1="93440" x2="31905" y2="93440"/>
                        <a14:foregroundMark x1="30119" y1="90816" x2="30119" y2="90816"/>
                        <a14:foregroundMark x1="34405" y1="93878" x2="34405" y2="93878"/>
                        <a14:foregroundMark x1="33095" y1="94023" x2="33095" y2="94023"/>
                        <a14:foregroundMark x1="66071" y1="89359" x2="66071" y2="89359"/>
                        <a14:foregroundMark x1="68333" y1="91545" x2="68333" y2="91545"/>
                        <a14:foregroundMark x1="70000" y1="92274" x2="70000" y2="92274"/>
                        <a14:foregroundMark x1="74762" y1="88776" x2="74762" y2="88776"/>
                        <a14:foregroundMark x1="74643" y1="89942" x2="74643" y2="89942"/>
                        <a14:foregroundMark x1="73571" y1="92274" x2="73571" y2="92274"/>
                        <a14:foregroundMark x1="71071" y1="93440" x2="71071" y2="93440"/>
                        <a14:foregroundMark x1="70119" y1="93586" x2="70119" y2="93586"/>
                        <a14:foregroundMark x1="69286" y1="93586" x2="69286" y2="93586"/>
                        <a14:foregroundMark x1="69048" y1="93149" x2="69048" y2="93149"/>
                        <a14:foregroundMark x1="31190" y1="92711" x2="31190" y2="92711"/>
                        <a14:foregroundMark x1="30714" y1="92566" x2="30714" y2="92566"/>
                        <a14:foregroundMark x1="30595" y1="91545" x2="30595" y2="91545"/>
                        <a14:foregroundMark x1="66667" y1="91254" x2="66667" y2="91254"/>
                        <a14:foregroundMark x1="66071" y1="91254" x2="66071" y2="91254"/>
                        <a14:foregroundMark x1="65595" y1="90816" x2="66071" y2="91108"/>
                        <a14:foregroundMark x1="67024" y1="91691" x2="67024" y2="91691"/>
                        <a14:backgroundMark x1="29524" y1="91983" x2="29524" y2="91983"/>
                        <a14:backgroundMark x1="65119" y1="92420" x2="65119" y2="92420"/>
                        <a14:backgroundMark x1="65833" y1="91399" x2="65833" y2="91399"/>
                        <a14:backgroundMark x1="64405" y1="89067" x2="64405" y2="89067"/>
                        <a14:backgroundMark x1="65476" y1="91254" x2="65476" y2="91254"/>
                        <a14:backgroundMark x1="66429" y1="91983" x2="66429" y2="9198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9859" t="4500" r="19477"/>
          <a:stretch/>
        </p:blipFill>
        <p:spPr bwMode="auto">
          <a:xfrm>
            <a:off x="6264285" y="4343400"/>
            <a:ext cx="2265069" cy="2912039"/>
          </a:xfrm>
          <a:prstGeom prst="rect">
            <a:avLst/>
          </a:prstGeom>
          <a:ln>
            <a:noFill/>
          </a:ln>
          <a:effectLst>
            <a:outerShdw blurRad="292100" dist="139700" dir="5220000" sx="105000" sy="105000" algn="tl" rotWithShape="0">
              <a:srgbClr val="333333">
                <a:alpha val="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6156D-24CC-4EB5-ACA0-DB7806EF06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45"/>
            <a:ext cx="8001000" cy="5714910"/>
          </a:xfrm>
        </p:spPr>
        <p:txBody>
          <a:bodyPr>
            <a:normAutofit fontScale="92500" lnSpcReduction="10000"/>
          </a:bodyPr>
          <a:lstStyle/>
          <a:p>
            <a:pPr marL="114300" lvl="0" indent="0">
              <a:spcBef>
                <a:spcPts val="0"/>
              </a:spcBef>
              <a:buClr>
                <a:srgbClr val="A9A57C"/>
              </a:buClr>
              <a:buNone/>
              <a:defRPr/>
            </a:pPr>
            <a:r>
              <a:rPr lang="en-US" sz="3600" b="1" dirty="0">
                <a:solidFill>
                  <a:srgbClr val="0755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 to Sports Medicine</a:t>
            </a:r>
            <a:endParaRPr lang="en-US" sz="3200" dirty="0"/>
          </a:p>
          <a:p>
            <a:pPr marL="627063" indent="-280988">
              <a:spcBef>
                <a:spcPts val="0"/>
              </a:spcBef>
              <a:buClr>
                <a:schemeClr val="accent2"/>
              </a:buClr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Circulatory System Exam </a:t>
            </a:r>
            <a:r>
              <a:rPr lang="en-US" sz="3200" dirty="0"/>
              <a:t>remediations emailed </a:t>
            </a:r>
            <a:r>
              <a:rPr lang="en-US" sz="3200" dirty="0">
                <a:solidFill>
                  <a:srgbClr val="FF0000"/>
                </a:solidFill>
              </a:rPr>
              <a:t>by Wednesday/Friday</a:t>
            </a:r>
          </a:p>
          <a:p>
            <a:pPr marL="627063" indent="-280988">
              <a:spcBef>
                <a:spcPts val="0"/>
              </a:spcBef>
              <a:buClr>
                <a:schemeClr val="accent2"/>
              </a:buClr>
              <a:defRPr/>
            </a:pPr>
            <a:r>
              <a:rPr lang="en-US" sz="3200" b="1" dirty="0"/>
              <a:t>Assignment:  </a:t>
            </a:r>
            <a:r>
              <a:rPr lang="en-US" sz="3200" dirty="0"/>
              <a:t>Continue work on BIG Digestive System Diagram (due date TBD)</a:t>
            </a:r>
            <a:endParaRPr lang="en-US" sz="3000" dirty="0"/>
          </a:p>
          <a:p>
            <a:pPr marL="119063" indent="0">
              <a:spcBef>
                <a:spcPts val="0"/>
              </a:spcBef>
              <a:buClr>
                <a:schemeClr val="accent2"/>
              </a:buClr>
              <a:buNone/>
              <a:defRPr/>
            </a:pPr>
            <a:r>
              <a:rPr lang="en-US" sz="3600" b="1" dirty="0">
                <a:solidFill>
                  <a:srgbClr val="7A1C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Advanced Sports Medicine</a:t>
            </a:r>
            <a:endParaRPr lang="en-US" sz="3600" dirty="0"/>
          </a:p>
          <a:p>
            <a:pPr marL="625475" indent="-280988" defTabSz="884238">
              <a:spcBef>
                <a:spcPts val="0"/>
              </a:spcBef>
              <a:buClr>
                <a:schemeClr val="accent2"/>
              </a:buClr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Progress Notes Entry #4 </a:t>
            </a:r>
            <a:r>
              <a:rPr lang="en-US" sz="3200" dirty="0">
                <a:solidFill>
                  <a:srgbClr val="FF0000"/>
                </a:solidFill>
              </a:rPr>
              <a:t>due Friday</a:t>
            </a:r>
          </a:p>
          <a:p>
            <a:pPr marL="625475" indent="-280988" defTabSz="884238">
              <a:spcBef>
                <a:spcPts val="0"/>
              </a:spcBef>
              <a:buClr>
                <a:schemeClr val="accent2"/>
              </a:buClr>
              <a:defRPr/>
            </a:pPr>
            <a:r>
              <a:rPr lang="en-US" sz="3200" b="1" dirty="0"/>
              <a:t>Demo:  </a:t>
            </a:r>
            <a:r>
              <a:rPr lang="en-US" sz="3200" dirty="0"/>
              <a:t>PNF Patterns and Vestibular Impact on Balance</a:t>
            </a:r>
          </a:p>
          <a:p>
            <a:pPr marL="625475" indent="-280988" defTabSz="884238">
              <a:spcBef>
                <a:spcPts val="0"/>
              </a:spcBef>
              <a:buClr>
                <a:schemeClr val="accent2"/>
              </a:buClr>
              <a:defRPr/>
            </a:pPr>
            <a:r>
              <a:rPr lang="en-US" sz="3200" dirty="0"/>
              <a:t>Introduce rehab equipment in ATR</a:t>
            </a:r>
          </a:p>
          <a:p>
            <a:pPr marL="625475" indent="-280988" defTabSz="884238">
              <a:spcBef>
                <a:spcPts val="0"/>
              </a:spcBef>
              <a:buClr>
                <a:schemeClr val="accent2"/>
              </a:buClr>
              <a:defRPr/>
            </a:pPr>
            <a:r>
              <a:rPr lang="en-US" sz="3200" b="1" dirty="0"/>
              <a:t>Activity:  </a:t>
            </a:r>
            <a:r>
              <a:rPr lang="en-US" sz="3200" dirty="0"/>
              <a:t>Rehab at Work – Creating Exercises for Core Stability, Neuromuscular Control and Balance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CBE869-6A7E-4DDB-B459-506625FA5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"/>
            <a:ext cx="7620000" cy="1143000"/>
          </a:xfrm>
        </p:spPr>
        <p:txBody>
          <a:bodyPr/>
          <a:lstStyle/>
          <a:p>
            <a:r>
              <a:rPr lang="en-US" sz="4800" dirty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Today – April 16</a:t>
            </a:r>
            <a:r>
              <a:rPr lang="en-US" sz="4800" baseline="30000" dirty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sz="4800" dirty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747E71B-0FE4-401B-AF1B-5C0CE4CCCA1B}"/>
              </a:ext>
            </a:extLst>
          </p:cNvPr>
          <p:cNvSpPr/>
          <p:nvPr/>
        </p:nvSpPr>
        <p:spPr>
          <a:xfrm>
            <a:off x="1219200" y="3124200"/>
            <a:ext cx="2376056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EAEFA4C-B062-4427-9349-32E79FA2971A}"/>
              </a:ext>
            </a:extLst>
          </p:cNvPr>
          <p:cNvSpPr/>
          <p:nvPr/>
        </p:nvSpPr>
        <p:spPr>
          <a:xfrm>
            <a:off x="3526131" y="3124200"/>
            <a:ext cx="762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7D191FB-EBDC-4D30-B9C1-F6EF064CFF8D}"/>
              </a:ext>
            </a:extLst>
          </p:cNvPr>
          <p:cNvSpPr/>
          <p:nvPr/>
        </p:nvSpPr>
        <p:spPr>
          <a:xfrm>
            <a:off x="1219200" y="3124200"/>
            <a:ext cx="893469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85B1114-ECA4-4874-BD3F-5227C2B9E5BC}"/>
              </a:ext>
            </a:extLst>
          </p:cNvPr>
          <p:cNvSpPr/>
          <p:nvPr/>
        </p:nvSpPr>
        <p:spPr>
          <a:xfrm>
            <a:off x="2438400" y="3124200"/>
            <a:ext cx="762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54" name="Picture 6" descr="12,218 Easter Chick Illustrations &amp; Clip Art - iStock">
            <a:extLst>
              <a:ext uri="{FF2B5EF4-FFF2-40B4-BE49-F238E27FC236}">
                <a16:creationId xmlns:a16="http://schemas.microsoft.com/office/drawing/2014/main" id="{F1DD1375-39FD-4B4F-A9DD-400EA20534E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3390" b="46489" l="76634" r="99510">
                        <a14:foregroundMark x1="76634" y1="15738" x2="76634" y2="15738"/>
                        <a14:foregroundMark x1="90033" y1="3390" x2="90033" y2="3390"/>
                        <a14:foregroundMark x1="98203" y1="23971" x2="98203" y2="23971"/>
                        <a14:foregroundMark x1="96242" y1="44310" x2="96242" y2="44310"/>
                        <a14:foregroundMark x1="87582" y1="44794" x2="87582" y2="44794"/>
                        <a14:foregroundMark x1="86275" y1="44310" x2="86275" y2="44310"/>
                        <a14:foregroundMark x1="97059" y1="46731" x2="97059" y2="46731"/>
                        <a14:foregroundMark x1="95098" y1="46731" x2="95098" y2="46731"/>
                        <a14:foregroundMark x1="92157" y1="3632" x2="92157" y2="3632"/>
                        <a14:foregroundMark x1="99510" y1="23729" x2="99510" y2="23729"/>
                        <a14:backgroundMark x1="94771" y1="46489" x2="94771" y2="46489"/>
                        <a14:backgroundMark x1="94771" y1="46731" x2="94771" y2="4673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4836" b="50000"/>
          <a:stretch/>
        </p:blipFill>
        <p:spPr bwMode="auto">
          <a:xfrm flipH="1">
            <a:off x="159253" y="5714955"/>
            <a:ext cx="910786" cy="1221281"/>
          </a:xfrm>
          <a:prstGeom prst="rect">
            <a:avLst/>
          </a:prstGeom>
          <a:ln>
            <a:noFill/>
          </a:ln>
          <a:effectLst>
            <a:outerShdw blurRad="292100" dist="139700" dir="2700000" sx="129000" sy="129000" algn="tl" rotWithShape="0">
              <a:srgbClr val="333333">
                <a:alpha val="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0" descr="12,218 Easter Chick Illustrations &amp; Clip Art - iStock">
            <a:extLst>
              <a:ext uri="{FF2B5EF4-FFF2-40B4-BE49-F238E27FC236}">
                <a16:creationId xmlns:a16="http://schemas.microsoft.com/office/drawing/2014/main" id="{6AC4E3E0-9875-494D-9275-0C6D3E132B3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61017" b="99274" l="27451" r="49837">
                        <a14:foregroundMark x1="39869" y1="63680" x2="39869" y2="63680"/>
                        <a14:foregroundMark x1="49510" y1="71429" x2="49510" y2="71429"/>
                        <a14:foregroundMark x1="27451" y1="75303" x2="27451" y2="75303"/>
                        <a14:foregroundMark x1="32843" y1="97337" x2="32843" y2="97337"/>
                        <a14:foregroundMark x1="44608" y1="97337" x2="44608" y2="97337"/>
                        <a14:foregroundMark x1="44771" y1="98305" x2="44771" y2="98305"/>
                        <a14:foregroundMark x1="32680" y1="98063" x2="32680" y2="98063"/>
                        <a14:foregroundMark x1="38725" y1="61501" x2="38725" y2="61501"/>
                        <a14:foregroundMark x1="40686" y1="61017" x2="40686" y2="61017"/>
                        <a14:foregroundMark x1="45752" y1="99274" x2="45752" y2="99274"/>
                        <a14:foregroundMark x1="31536" y1="99031" x2="31536" y2="9903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4970" t="60592" r="47230"/>
          <a:stretch/>
        </p:blipFill>
        <p:spPr bwMode="auto">
          <a:xfrm>
            <a:off x="9610325" y="3124200"/>
            <a:ext cx="995630" cy="9524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0" descr="12,218 Easter Chick Illustrations &amp; Clip Art - iStock">
            <a:extLst>
              <a:ext uri="{FF2B5EF4-FFF2-40B4-BE49-F238E27FC236}">
                <a16:creationId xmlns:a16="http://schemas.microsoft.com/office/drawing/2014/main" id="{6265A958-75EB-71C8-6185-5E5C2CF4AA6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5327" b="46247" l="3595" r="22059">
                        <a14:foregroundMark x1="13235" y1="6780" x2="13235" y2="6780"/>
                        <a14:foregroundMark x1="22059" y1="22034" x2="22059" y2="22034"/>
                        <a14:foregroundMark x1="21405" y1="18886" x2="21405" y2="18886"/>
                        <a14:foregroundMark x1="21242" y1="20339" x2="21242" y2="20339"/>
                        <a14:foregroundMark x1="3595" y1="33656" x2="3595" y2="33656"/>
                        <a14:foregroundMark x1="10458" y1="38015" x2="10458" y2="38015"/>
                        <a14:foregroundMark x1="14542" y1="38015" x2="14542" y2="38015"/>
                        <a14:foregroundMark x1="14216" y1="46489" x2="14216" y2="46489"/>
                        <a14:foregroundMark x1="13072" y1="5327" x2="13072" y2="5327"/>
                        <a14:foregroundMark x1="14216" y1="5569" x2="14216" y2="556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990" t="2707" r="75943" b="50000"/>
          <a:stretch/>
        </p:blipFill>
        <p:spPr bwMode="auto">
          <a:xfrm flipH="1">
            <a:off x="8291644" y="4419600"/>
            <a:ext cx="790311" cy="114299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7284C99-29FF-8C02-271F-A1DE5186FBEF}"/>
              </a:ext>
            </a:extLst>
          </p:cNvPr>
          <p:cNvSpPr/>
          <p:nvPr/>
        </p:nvSpPr>
        <p:spPr>
          <a:xfrm>
            <a:off x="1167209" y="2743200"/>
            <a:ext cx="2792845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hlinkClick r:id="rId11" action="ppaction://hlinksldjump"/>
            <a:extLst>
              <a:ext uri="{FF2B5EF4-FFF2-40B4-BE49-F238E27FC236}">
                <a16:creationId xmlns:a16="http://schemas.microsoft.com/office/drawing/2014/main" id="{805A1A30-AFA8-C8E3-3F9F-07E191A9E0FD}"/>
              </a:ext>
            </a:extLst>
          </p:cNvPr>
          <p:cNvSpPr/>
          <p:nvPr/>
        </p:nvSpPr>
        <p:spPr>
          <a:xfrm>
            <a:off x="1167209" y="3506380"/>
            <a:ext cx="3118576" cy="3604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40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72634-3136-EAAF-E6E5-33104B412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7620000" cy="1143000"/>
          </a:xfrm>
        </p:spPr>
        <p:txBody>
          <a:bodyPr/>
          <a:lstStyle/>
          <a:p>
            <a:r>
              <a:rPr lang="en-US" dirty="0"/>
              <a:t>Digestive System Word Bank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680B2D-2680-3F2A-FAAB-497DB95CA8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3733800" cy="58674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dirty="0"/>
              <a:t>Jejunum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Stomach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Anus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Esophageal Sphincter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Pancreas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Duodenum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Tongue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Pyloric Sphincter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Large Intestine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Liver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Gallbladder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Teeth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Nasal Cavity*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44791FE-5125-EF6C-362E-A19DEAD3DCAE}"/>
              </a:ext>
            </a:extLst>
          </p:cNvPr>
          <p:cNvSpPr txBox="1">
            <a:spLocks/>
          </p:cNvSpPr>
          <p:nvPr/>
        </p:nvSpPr>
        <p:spPr>
          <a:xfrm>
            <a:off x="3962400" y="990600"/>
            <a:ext cx="4038600" cy="579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2800" dirty="0"/>
              <a:t>Soft Palate (Uvula)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Epiglottis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Pharynx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Esophagus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Ileum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Rectum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Appendix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Oral Cavity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Cecum 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Salivary Glands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Bile Duct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Hard Palate*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Mandible*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C6037F-36B7-4255-E883-38408ADE565D}"/>
              </a:ext>
            </a:extLst>
          </p:cNvPr>
          <p:cNvSpPr txBox="1"/>
          <p:nvPr/>
        </p:nvSpPr>
        <p:spPr>
          <a:xfrm>
            <a:off x="6248400" y="1981200"/>
            <a:ext cx="213360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*Box </a:t>
            </a:r>
            <a:r>
              <a:rPr lang="en-US" sz="2400" u="sng" dirty="0">
                <a:solidFill>
                  <a:schemeClr val="accent5">
                    <a:lumMod val="75000"/>
                  </a:schemeClr>
                </a:solidFill>
              </a:rPr>
              <a:t>not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provided; just label &amp; color the structure</a:t>
            </a:r>
          </a:p>
        </p:txBody>
      </p:sp>
    </p:spTree>
    <p:extLst>
      <p:ext uri="{BB962C8B-B14F-4D97-AF65-F5344CB8AC3E}">
        <p14:creationId xmlns:p14="http://schemas.microsoft.com/office/powerpoint/2010/main" val="16542287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ustom 6">
      <a:dk1>
        <a:sysClr val="windowText" lastClr="000000"/>
      </a:dk1>
      <a:lt1>
        <a:sysClr val="window" lastClr="FFFFFF"/>
      </a:lt1>
      <a:dk2>
        <a:srgbClr val="59A8D1"/>
      </a:dk2>
      <a:lt2>
        <a:srgbClr val="B4DCFA"/>
      </a:lt2>
      <a:accent1>
        <a:srgbClr val="56C7AA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205757</TotalTime>
  <Words>195</Words>
  <Application>Microsoft Office PowerPoint</Application>
  <PresentationFormat>On-screen Show (4:3)</PresentationFormat>
  <Paragraphs>45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Cambria</vt:lpstr>
      <vt:lpstr>Adjacency</vt:lpstr>
      <vt:lpstr>Today – April 16th   </vt:lpstr>
      <vt:lpstr>Today – April 16th   </vt:lpstr>
      <vt:lpstr>Digestive System Word Bank</vt:lpstr>
    </vt:vector>
  </TitlesOfParts>
  <Company>Issaquah School District 411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Today…</dc:title>
  <dc:creator>Cheryl T. Reed, MEd, LAT, ATC</dc:creator>
  <cp:lastModifiedBy>Reed, Cheryl    SHS-Staff</cp:lastModifiedBy>
  <cp:revision>883</cp:revision>
  <cp:lastPrinted>2024-04-15T21:26:31Z</cp:lastPrinted>
  <dcterms:created xsi:type="dcterms:W3CDTF">2020-09-03T17:44:38Z</dcterms:created>
  <dcterms:modified xsi:type="dcterms:W3CDTF">2024-04-17T20:50:55Z</dcterms:modified>
</cp:coreProperties>
</file>